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0" r:id="rId1"/>
    <p:sldMasterId id="2147483673" r:id="rId2"/>
  </p:sldMasterIdLst>
  <p:notesMasterIdLst>
    <p:notesMasterId r:id="rId13"/>
  </p:notesMasterIdLst>
  <p:sldIdLst>
    <p:sldId id="256" r:id="rId3"/>
    <p:sldId id="262" r:id="rId4"/>
    <p:sldId id="337" r:id="rId5"/>
    <p:sldId id="333" r:id="rId6"/>
    <p:sldId id="334" r:id="rId7"/>
    <p:sldId id="338" r:id="rId8"/>
    <p:sldId id="339" r:id="rId9"/>
    <p:sldId id="336" r:id="rId10"/>
    <p:sldId id="328" r:id="rId11"/>
    <p:sldId id="312" r:id="rId12"/>
  </p:sldIdLst>
  <p:sldSz cx="9144000" cy="5143500" type="screen16x9"/>
  <p:notesSz cx="6858000" cy="9144000"/>
  <p:embeddedFontLst>
    <p:embeddedFont>
      <p:font typeface="맑은 고딕" panose="020B0503020000020004" pitchFamily="34" charset="-127"/>
      <p:regular r:id="rId14"/>
      <p:bold r:id="rId15"/>
    </p:embeddedFont>
    <p:embeddedFont>
      <p:font typeface="Cambria Math" panose="02040503050406030204" pitchFamily="18" charset="0"/>
      <p:regular r:id="rId16"/>
    </p:embeddedFont>
    <p:embeddedFont>
      <p:font typeface="Century Gothic" panose="020B0502020202020204" pitchFamily="34" charset="0"/>
      <p:regular r:id="rId17"/>
      <p:bold r:id="rId18"/>
      <p:italic r:id="rId19"/>
      <p:boldItalic r:id="rId20"/>
    </p:embeddedFont>
    <p:embeddedFont>
      <p:font typeface="Consolas" panose="020B0609020204030204" pitchFamily="49" charset="0"/>
      <p:regular r:id="rId21"/>
      <p:bold r:id="rId22"/>
      <p:italic r:id="rId23"/>
      <p:boldItalic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5959"/>
    <a:srgbClr val="385296"/>
    <a:srgbClr val="7A81FF"/>
    <a:srgbClr val="E54073"/>
    <a:srgbClr val="CE6A6B"/>
    <a:srgbClr val="96CEB5"/>
    <a:srgbClr val="A9BF62"/>
    <a:srgbClr val="B4C575"/>
    <a:srgbClr val="70A7B0"/>
    <a:srgbClr val="4A91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6"/>
    <p:restoredTop sz="79887"/>
  </p:normalViewPr>
  <p:slideViewPr>
    <p:cSldViewPr snapToGrid="0">
      <p:cViewPr>
        <p:scale>
          <a:sx n="154" d="100"/>
          <a:sy n="154" d="100"/>
        </p:scale>
        <p:origin x="2920" y="35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118" d="100"/>
          <a:sy n="118" d="100"/>
        </p:scale>
        <p:origin x="516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363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9819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1905506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504761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99083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1" lang="en-US" altLang="en-US" dirty="0"/>
              <a:t>Next, we look at Aggregation.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1" lang="en-US" altLang="en-US" dirty="0"/>
              <a:t>The forward pass of aggregation is composed of grouping and max reduction, while the backward pass requires scatter and sum reduce operation.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1" lang="en-US" altLang="en-US" dirty="0"/>
              <a:t>We observe that there are redundant memory access to the intermediate values in these operations.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70914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891317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904098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46979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750808" y="4898003"/>
            <a:ext cx="393191" cy="245496"/>
          </a:xfrm>
          <a:prstGeom prst="rect">
            <a:avLst/>
          </a:prstGeom>
        </p:spPr>
        <p:txBody>
          <a:bodyPr spcFirstLastPara="1" wrap="square" lIns="36000" tIns="91425" rIns="36000" bIns="91425" anchor="ctr" anchorCtr="0">
            <a:noAutofit/>
          </a:bodyPr>
          <a:lstStyle>
            <a:lvl1pPr lvl="0">
              <a:buNone/>
              <a:defRPr sz="1000">
                <a:latin typeface="Century Gothic" panose="020B05020202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9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/>
          <p:nvPr/>
        </p:nvSpPr>
        <p:spPr>
          <a:xfrm>
            <a:off x="410700" y="4694583"/>
            <a:ext cx="412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Lato"/>
                <a:ea typeface="Lato"/>
                <a:cs typeface="Lato"/>
                <a:sym typeface="Lato"/>
              </a:rPr>
              <a:t>Department of CSE</a:t>
            </a:r>
            <a:endParaRPr sz="10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Lato"/>
                <a:ea typeface="Lato"/>
                <a:cs typeface="Lato"/>
                <a:sym typeface="Lato"/>
              </a:rPr>
              <a:t>Seoul National University</a:t>
            </a:r>
            <a:endParaRPr sz="100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00" y="4747331"/>
            <a:ext cx="373020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230F4A2-6CBA-D841-B72E-06A4E4C07680}"/>
              </a:ext>
            </a:extLst>
          </p:cNvPr>
          <p:cNvSpPr/>
          <p:nvPr userDrawn="1"/>
        </p:nvSpPr>
        <p:spPr>
          <a:xfrm>
            <a:off x="1960474" y="4887884"/>
            <a:ext cx="7183527" cy="2556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l"/>
            <a:r>
              <a:rPr lang="en-US" altLang="ko-Kore-KR" sz="1000" b="1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Donghyun Lee </a:t>
            </a:r>
            <a:r>
              <a:rPr lang="en-US" altLang="ko-Kore-KR" sz="10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“</a:t>
            </a:r>
            <a:r>
              <a:rPr lang="en" altLang="ko-Kore-KR" sz="10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Frugal 3D Point Cloud Model Training via Progressive Near Point filtering and Fused Aggregation”</a:t>
            </a:r>
            <a:endParaRPr kumimoji="1" lang="ko-Kore-KR" altLang="en-US" sz="1000" dirty="0">
              <a:solidFill>
                <a:sysClr val="windowText" lastClr="000000"/>
              </a:solidFill>
              <a:latin typeface="Century Gothic" panose="020B0502020202020204" pitchFamily="34" charset="0"/>
              <a:cs typeface="Lato" panose="020F0502020204030203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4357805-1D56-984A-BE17-0B258ECF5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2300" y="4895835"/>
            <a:ext cx="311700" cy="255617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kumimoji="1" lang="en-US" altLang="en-US" dirty="0"/>
              <a:t>  </a:t>
            </a:r>
            <a:fld id="{2DB07A8D-857C-4B49-989C-4AE21261BEC4}" type="slidenum">
              <a:rPr kumimoji="1" lang="ko-Kore-KR" altLang="en-US" smtClean="0"/>
              <a:pPr/>
              <a:t>‹#›</a:t>
            </a:fld>
            <a:endParaRPr kumimoji="1" lang="ko-Kore-KR" alt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8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/>
          <p:nvPr/>
        </p:nvSpPr>
        <p:spPr>
          <a:xfrm>
            <a:off x="410700" y="4693265"/>
            <a:ext cx="412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Lato"/>
                <a:ea typeface="Lato"/>
                <a:cs typeface="Lato"/>
                <a:sym typeface="Lato"/>
              </a:rPr>
              <a:t>Department of CSE</a:t>
            </a:r>
            <a:endParaRPr sz="10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Lato"/>
                <a:ea typeface="Lato"/>
                <a:cs typeface="Lato"/>
                <a:sym typeface="Lato"/>
              </a:rPr>
              <a:t>Seoul National University</a:t>
            </a:r>
            <a:endParaRPr sz="100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00" y="4748400"/>
            <a:ext cx="373020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230F4A2-6CBA-D841-B72E-06A4E4C07680}"/>
              </a:ext>
            </a:extLst>
          </p:cNvPr>
          <p:cNvSpPr/>
          <p:nvPr userDrawn="1"/>
        </p:nvSpPr>
        <p:spPr>
          <a:xfrm>
            <a:off x="4863800" y="4887900"/>
            <a:ext cx="4280200" cy="255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en" altLang="ko-Kore-KR" sz="1000" b="0" i="0" u="none" strike="noStrike" cap="none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European Conference on Computer Vision (ECCV 2024), Milan, Italy</a:t>
            </a:r>
          </a:p>
        </p:txBody>
      </p:sp>
    </p:spTree>
    <p:extLst>
      <p:ext uri="{BB962C8B-B14F-4D97-AF65-F5344CB8AC3E}">
        <p14:creationId xmlns:p14="http://schemas.microsoft.com/office/powerpoint/2010/main" val="2519122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8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ejinlee@snu.ac.k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yejinlee@snu.ac.kr" TargetMode="External"/><Relationship Id="rId7" Type="http://schemas.openxmlformats.org/officeDocument/2006/relationships/hyperlink" Target="https://github.com/SNU-ARC/Frugal_PN_Trainin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rc.snu.ac.kr/pubs/eccv24_pointcloud.pdf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1" Type="http://schemas.openxmlformats.org/officeDocument/2006/relationships/image" Target="../media/image40.png"/><Relationship Id="rId7" Type="http://schemas.openxmlformats.org/officeDocument/2006/relationships/image" Target="../media/image260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300.png"/><Relationship Id="rId5" Type="http://schemas.openxmlformats.org/officeDocument/2006/relationships/image" Target="../media/image240.png"/><Relationship Id="rId15" Type="http://schemas.openxmlformats.org/officeDocument/2006/relationships/image" Target="../media/image34.png"/><Relationship Id="rId23" Type="http://schemas.openxmlformats.org/officeDocument/2006/relationships/image" Target="../media/image18.svg"/><Relationship Id="rId10" Type="http://schemas.openxmlformats.org/officeDocument/2006/relationships/image" Target="../media/image290.png"/><Relationship Id="rId19" Type="http://schemas.openxmlformats.org/officeDocument/2006/relationships/image" Target="../media/image38.png"/><Relationship Id="rId9" Type="http://schemas.openxmlformats.org/officeDocument/2006/relationships/image" Target="../media/image280.png"/><Relationship Id="rId14" Type="http://schemas.openxmlformats.org/officeDocument/2006/relationships/image" Target="../media/image33.png"/><Relationship Id="rId2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1" Type="http://schemas.openxmlformats.org/officeDocument/2006/relationships/image" Target="../media/image17.png"/><Relationship Id="rId7" Type="http://schemas.openxmlformats.org/officeDocument/2006/relationships/image" Target="../media/image260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300.png"/><Relationship Id="rId5" Type="http://schemas.openxmlformats.org/officeDocument/2006/relationships/image" Target="../media/image240.png"/><Relationship Id="rId15" Type="http://schemas.openxmlformats.org/officeDocument/2006/relationships/image" Target="../media/image34.png"/><Relationship Id="rId10" Type="http://schemas.openxmlformats.org/officeDocument/2006/relationships/image" Target="../media/image290.png"/><Relationship Id="rId19" Type="http://schemas.openxmlformats.org/officeDocument/2006/relationships/image" Target="../media/image38.png"/><Relationship Id="rId9" Type="http://schemas.openxmlformats.org/officeDocument/2006/relationships/image" Target="../media/image280.png"/><Relationship Id="rId14" Type="http://schemas.openxmlformats.org/officeDocument/2006/relationships/image" Target="../media/image33.png"/><Relationship Id="rId22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6.png"/><Relationship Id="rId5" Type="http://schemas.openxmlformats.org/officeDocument/2006/relationships/image" Target="../media/image29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28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1043709"/>
            <a:ext cx="8520600" cy="18197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altLang="ko-Kore-KR" dirty="0"/>
              <a:t>Frugal 3D Point Cloud Model Training via </a:t>
            </a:r>
            <a:br>
              <a:rPr lang="en" altLang="ko-Kore-KR" dirty="0"/>
            </a:br>
            <a:r>
              <a:rPr lang="en" altLang="ko-Kore-KR" dirty="0"/>
              <a:t>Progressive Near Point Filtering and Fused Aggregation</a:t>
            </a:r>
            <a:endParaRPr lang="en" dirty="0"/>
          </a:p>
        </p:txBody>
      </p:sp>
      <p:graphicFrame>
        <p:nvGraphicFramePr>
          <p:cNvPr id="3" name="표 3">
            <a:extLst>
              <a:ext uri="{FF2B5EF4-FFF2-40B4-BE49-F238E27FC236}">
                <a16:creationId xmlns:a16="http://schemas.microsoft.com/office/drawing/2014/main" id="{49B64A21-0000-7746-B841-32EAFA3DB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686570"/>
              </p:ext>
            </p:extLst>
          </p:nvPr>
        </p:nvGraphicFramePr>
        <p:xfrm>
          <a:off x="444885" y="3325725"/>
          <a:ext cx="8674417" cy="6113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8786">
                  <a:extLst>
                    <a:ext uri="{9D8B030D-6E8A-4147-A177-3AD203B41FA5}">
                      <a16:colId xmlns:a16="http://schemas.microsoft.com/office/drawing/2014/main" val="1646275633"/>
                    </a:ext>
                  </a:extLst>
                </a:gridCol>
                <a:gridCol w="2201877">
                  <a:extLst>
                    <a:ext uri="{9D8B030D-6E8A-4147-A177-3AD203B41FA5}">
                      <a16:colId xmlns:a16="http://schemas.microsoft.com/office/drawing/2014/main" val="3709594899"/>
                    </a:ext>
                  </a:extLst>
                </a:gridCol>
                <a:gridCol w="2201877">
                  <a:extLst>
                    <a:ext uri="{9D8B030D-6E8A-4147-A177-3AD203B41FA5}">
                      <a16:colId xmlns:a16="http://schemas.microsoft.com/office/drawing/2014/main" val="3948139281"/>
                    </a:ext>
                  </a:extLst>
                </a:gridCol>
                <a:gridCol w="2201877">
                  <a:extLst>
                    <a:ext uri="{9D8B030D-6E8A-4147-A177-3AD203B41FA5}">
                      <a16:colId xmlns:a16="http://schemas.microsoft.com/office/drawing/2014/main" val="1193608026"/>
                    </a:ext>
                  </a:extLst>
                </a:gridCol>
              </a:tblGrid>
              <a:tr h="315601">
                <a:tc>
                  <a:txBody>
                    <a:bodyPr/>
                    <a:lstStyle/>
                    <a:p>
                      <a:r>
                        <a:rPr lang="en-US" altLang="ko-KR" sz="1500" b="1" dirty="0">
                          <a:solidFill>
                            <a:srgbClr val="385296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Donghyun Lee </a:t>
                      </a:r>
                      <a:endParaRPr lang="ko-Kore-KR" altLang="en-US" sz="1500" b="1" dirty="0">
                        <a:solidFill>
                          <a:srgbClr val="385296"/>
                        </a:solidFill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ko-KR" sz="15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Yejin Lee</a:t>
                      </a:r>
                      <a:endParaRPr lang="ko-Kore-KR" altLang="en-US" sz="15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ko-KR" sz="15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Jae W. Lee</a:t>
                      </a:r>
                      <a:endParaRPr lang="ko-Kore-KR" altLang="en-US" sz="15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ko-KR" sz="15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Hongil Yoon</a:t>
                      </a:r>
                      <a:endParaRPr lang="ko-Kore-KR" altLang="en-US" sz="15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7552377"/>
                  </a:ext>
                </a:extLst>
              </a:tr>
              <a:tr h="291272">
                <a:tc>
                  <a:txBody>
                    <a:bodyPr/>
                    <a:lstStyle/>
                    <a:p>
                      <a:r>
                        <a:rPr lang="en-US" altLang="ko-Kore-KR" sz="11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     </a:t>
                      </a:r>
                      <a:r>
                        <a:rPr lang="ko-KR" altLang="en-US" sz="11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altLang="ko-Kore-KR" sz="11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eudh1206@snu.ac.kr</a:t>
                      </a:r>
                      <a:endParaRPr lang="ko-Kore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1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       </a:t>
                      </a:r>
                      <a:r>
                        <a:rPr lang="en" altLang="ko-KR" sz="11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yejinlee</a:t>
                      </a:r>
                      <a:r>
                        <a:rPr lang="en" altLang="ko-Kore-KR" sz="11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@snu.ac.kr</a:t>
                      </a:r>
                      <a:endParaRPr lang="ko-Kore-KR" altLang="en-US" sz="1100" dirty="0">
                        <a:solidFill>
                          <a:srgbClr val="595959"/>
                        </a:solidFill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altLang="ko-Kore-KR" sz="11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      jaewlee@snu.ac.kr</a:t>
                      </a:r>
                      <a:endParaRPr lang="ko-Kore-KR" altLang="en-US" sz="1100" dirty="0">
                        <a:solidFill>
                          <a:srgbClr val="595959"/>
                        </a:solidFill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altLang="ko-Kore-KR" sz="11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      hongilyoon@google.com</a:t>
                      </a:r>
                      <a:endParaRPr lang="ko-Kore-KR" altLang="en-US" sz="1100" dirty="0">
                        <a:solidFill>
                          <a:srgbClr val="595959"/>
                        </a:solidFill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842271"/>
                  </a:ext>
                </a:extLst>
              </a:tr>
            </a:tbl>
          </a:graphicData>
        </a:graphic>
      </p:graphicFrame>
      <p:pic>
        <p:nvPicPr>
          <p:cNvPr id="10" name="그래픽 9" descr="봉투 단색으로 채워진">
            <a:extLst>
              <a:ext uri="{FF2B5EF4-FFF2-40B4-BE49-F238E27FC236}">
                <a16:creationId xmlns:a16="http://schemas.microsoft.com/office/drawing/2014/main" id="{ABE9A0A9-7071-5340-ACB1-373EC56A8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480" y="3648721"/>
            <a:ext cx="266371" cy="266371"/>
          </a:xfrm>
          <a:prstGeom prst="rect">
            <a:avLst/>
          </a:prstGeom>
        </p:spPr>
      </p:pic>
      <p:pic>
        <p:nvPicPr>
          <p:cNvPr id="5" name="그래픽 4" descr="봉투 단색으로 채워진">
            <a:extLst>
              <a:ext uri="{FF2B5EF4-FFF2-40B4-BE49-F238E27FC236}">
                <a16:creationId xmlns:a16="http://schemas.microsoft.com/office/drawing/2014/main" id="{296FE0B5-4AE9-D94F-BE49-80EE22F6E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7009" y="3648721"/>
            <a:ext cx="266371" cy="266371"/>
          </a:xfrm>
          <a:prstGeom prst="rect">
            <a:avLst/>
          </a:prstGeom>
        </p:spPr>
      </p:pic>
      <p:pic>
        <p:nvPicPr>
          <p:cNvPr id="6" name="그래픽 5" descr="봉투 단색으로 채워진">
            <a:extLst>
              <a:ext uri="{FF2B5EF4-FFF2-40B4-BE49-F238E27FC236}">
                <a16:creationId xmlns:a16="http://schemas.microsoft.com/office/drawing/2014/main" id="{DBED935E-DB9D-1E46-8290-8A08FBE1B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0779" y="3648720"/>
            <a:ext cx="266371" cy="266371"/>
          </a:xfrm>
          <a:prstGeom prst="rect">
            <a:avLst/>
          </a:prstGeom>
        </p:spPr>
      </p:pic>
      <p:pic>
        <p:nvPicPr>
          <p:cNvPr id="7" name="그래픽 6" descr="봉투 단색으로 채워진">
            <a:extLst>
              <a:ext uri="{FF2B5EF4-FFF2-40B4-BE49-F238E27FC236}">
                <a16:creationId xmlns:a16="http://schemas.microsoft.com/office/drawing/2014/main" id="{46A34591-92A9-C64B-A210-7A6B65F26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9539" y="3648720"/>
            <a:ext cx="266371" cy="26637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1630361"/>
            <a:ext cx="8520600" cy="17857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altLang="ko-Kore-KR" dirty="0"/>
              <a:t>Frugal 3D Point Cloud Model Training via </a:t>
            </a:r>
            <a:br>
              <a:rPr lang="en" altLang="ko-Kore-KR" dirty="0"/>
            </a:br>
            <a:r>
              <a:rPr lang="en" altLang="ko-Kore-KR" dirty="0"/>
              <a:t>Progressive Near Point Filtering and Fused Aggregation</a:t>
            </a:r>
            <a:endParaRPr lang="en" dirty="0"/>
          </a:p>
        </p:txBody>
      </p:sp>
      <p:graphicFrame>
        <p:nvGraphicFramePr>
          <p:cNvPr id="3" name="표 3">
            <a:extLst>
              <a:ext uri="{FF2B5EF4-FFF2-40B4-BE49-F238E27FC236}">
                <a16:creationId xmlns:a16="http://schemas.microsoft.com/office/drawing/2014/main" id="{49B64A21-0000-7746-B841-32EAFA3DB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80358"/>
              </p:ext>
            </p:extLst>
          </p:nvPr>
        </p:nvGraphicFramePr>
        <p:xfrm>
          <a:off x="444885" y="3631738"/>
          <a:ext cx="8674417" cy="6113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8786">
                  <a:extLst>
                    <a:ext uri="{9D8B030D-6E8A-4147-A177-3AD203B41FA5}">
                      <a16:colId xmlns:a16="http://schemas.microsoft.com/office/drawing/2014/main" val="1646275633"/>
                    </a:ext>
                  </a:extLst>
                </a:gridCol>
                <a:gridCol w="2201877">
                  <a:extLst>
                    <a:ext uri="{9D8B030D-6E8A-4147-A177-3AD203B41FA5}">
                      <a16:colId xmlns:a16="http://schemas.microsoft.com/office/drawing/2014/main" val="3709594899"/>
                    </a:ext>
                  </a:extLst>
                </a:gridCol>
                <a:gridCol w="2201877">
                  <a:extLst>
                    <a:ext uri="{9D8B030D-6E8A-4147-A177-3AD203B41FA5}">
                      <a16:colId xmlns:a16="http://schemas.microsoft.com/office/drawing/2014/main" val="3948139281"/>
                    </a:ext>
                  </a:extLst>
                </a:gridCol>
                <a:gridCol w="2201877">
                  <a:extLst>
                    <a:ext uri="{9D8B030D-6E8A-4147-A177-3AD203B41FA5}">
                      <a16:colId xmlns:a16="http://schemas.microsoft.com/office/drawing/2014/main" val="1193608026"/>
                    </a:ext>
                  </a:extLst>
                </a:gridCol>
              </a:tblGrid>
              <a:tr h="315601">
                <a:tc>
                  <a:txBody>
                    <a:bodyPr/>
                    <a:lstStyle/>
                    <a:p>
                      <a:r>
                        <a:rPr lang="en-US" altLang="ko-KR" sz="1500" b="1" dirty="0">
                          <a:solidFill>
                            <a:srgbClr val="385296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Donghyun Lee </a:t>
                      </a:r>
                      <a:endParaRPr lang="ko-Kore-KR" altLang="en-US" sz="1500" b="1" dirty="0">
                        <a:solidFill>
                          <a:srgbClr val="385296"/>
                        </a:solidFill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ko-KR" sz="15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Yejin Lee</a:t>
                      </a:r>
                      <a:endParaRPr lang="ko-Kore-KR" altLang="en-US" sz="15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ko-KR" sz="15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Jae W. Lee</a:t>
                      </a:r>
                      <a:endParaRPr lang="ko-Kore-KR" altLang="en-US" sz="15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ko-KR" sz="15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Hongil Yoon</a:t>
                      </a:r>
                      <a:endParaRPr lang="ko-Kore-KR" altLang="en-US" sz="15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7552377"/>
                  </a:ext>
                </a:extLst>
              </a:tr>
              <a:tr h="291272">
                <a:tc>
                  <a:txBody>
                    <a:bodyPr/>
                    <a:lstStyle/>
                    <a:p>
                      <a:r>
                        <a:rPr lang="en-US" altLang="ko-Kore-KR" sz="11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     </a:t>
                      </a:r>
                      <a:r>
                        <a:rPr lang="ko-KR" altLang="en-US" sz="11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altLang="ko-Kore-KR" sz="11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eudh1206@snu.ac.kr</a:t>
                      </a:r>
                      <a:endParaRPr lang="ko-Kore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1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       </a:t>
                      </a:r>
                      <a:r>
                        <a:rPr lang="en" altLang="ko-KR" sz="11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yejinlee</a:t>
                      </a:r>
                      <a:r>
                        <a:rPr lang="en" altLang="ko-Kore-KR" sz="11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@snu.ac.kr</a:t>
                      </a:r>
                      <a:endParaRPr lang="ko-Kore-KR" altLang="en-US" sz="1100" dirty="0">
                        <a:solidFill>
                          <a:srgbClr val="595959"/>
                        </a:solidFill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altLang="ko-Kore-KR" sz="11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      jaewlee@snu.ac.kr</a:t>
                      </a:r>
                      <a:endParaRPr lang="ko-Kore-KR" altLang="en-US" sz="1100" dirty="0">
                        <a:solidFill>
                          <a:srgbClr val="595959"/>
                        </a:solidFill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altLang="ko-Kore-KR" sz="1100" dirty="0">
                          <a:solidFill>
                            <a:srgbClr val="5959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      hongilyoon@google.com</a:t>
                      </a:r>
                      <a:endParaRPr lang="ko-Kore-KR" altLang="en-US" sz="1100" dirty="0">
                        <a:solidFill>
                          <a:srgbClr val="595959"/>
                        </a:solidFill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842271"/>
                  </a:ext>
                </a:extLst>
              </a:tr>
            </a:tbl>
          </a:graphicData>
        </a:graphic>
      </p:graphicFrame>
      <p:pic>
        <p:nvPicPr>
          <p:cNvPr id="10" name="그래픽 9" descr="봉투 단색으로 채워진">
            <a:extLst>
              <a:ext uri="{FF2B5EF4-FFF2-40B4-BE49-F238E27FC236}">
                <a16:creationId xmlns:a16="http://schemas.microsoft.com/office/drawing/2014/main" id="{ABE9A0A9-7071-5340-ACB1-373EC56A8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480" y="3954734"/>
            <a:ext cx="266371" cy="266371"/>
          </a:xfrm>
          <a:prstGeom prst="rect">
            <a:avLst/>
          </a:prstGeom>
        </p:spPr>
      </p:pic>
      <p:pic>
        <p:nvPicPr>
          <p:cNvPr id="5" name="그래픽 4" descr="봉투 단색으로 채워진">
            <a:extLst>
              <a:ext uri="{FF2B5EF4-FFF2-40B4-BE49-F238E27FC236}">
                <a16:creationId xmlns:a16="http://schemas.microsoft.com/office/drawing/2014/main" id="{296FE0B5-4AE9-D94F-BE49-80EE22F6E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7009" y="3954734"/>
            <a:ext cx="266371" cy="266371"/>
          </a:xfrm>
          <a:prstGeom prst="rect">
            <a:avLst/>
          </a:prstGeom>
        </p:spPr>
      </p:pic>
      <p:pic>
        <p:nvPicPr>
          <p:cNvPr id="6" name="그래픽 5" descr="봉투 단색으로 채워진">
            <a:extLst>
              <a:ext uri="{FF2B5EF4-FFF2-40B4-BE49-F238E27FC236}">
                <a16:creationId xmlns:a16="http://schemas.microsoft.com/office/drawing/2014/main" id="{DBED935E-DB9D-1E46-8290-8A08FBE1B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0779" y="3954733"/>
            <a:ext cx="266371" cy="266371"/>
          </a:xfrm>
          <a:prstGeom prst="rect">
            <a:avLst/>
          </a:prstGeom>
        </p:spPr>
      </p:pic>
      <p:pic>
        <p:nvPicPr>
          <p:cNvPr id="7" name="그래픽 6" descr="봉투 단색으로 채워진">
            <a:extLst>
              <a:ext uri="{FF2B5EF4-FFF2-40B4-BE49-F238E27FC236}">
                <a16:creationId xmlns:a16="http://schemas.microsoft.com/office/drawing/2014/main" id="{46A34591-92A9-C64B-A210-7A6B65F26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9539" y="3954733"/>
            <a:ext cx="266371" cy="2663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4478CC-2BFF-F64F-B279-9FEDC88C9808}"/>
              </a:ext>
            </a:extLst>
          </p:cNvPr>
          <p:cNvSpPr txBox="1"/>
          <p:nvPr/>
        </p:nvSpPr>
        <p:spPr>
          <a:xfrm>
            <a:off x="0" y="451227"/>
            <a:ext cx="9144000" cy="9354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rIns="0" rtlCol="0" anchor="ctr">
            <a:noAutofit/>
          </a:bodyPr>
          <a:lstStyle/>
          <a:p>
            <a:pPr algn="ctr"/>
            <a:r>
              <a:rPr kumimoji="1" lang="en-US" altLang="ko-Kore-KR" sz="1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Please contact to the author or refer to the full paper for more details</a:t>
            </a:r>
          </a:p>
          <a:p>
            <a:pPr algn="ctr"/>
            <a:r>
              <a:rPr kumimoji="1" lang="en-US" altLang="ko-Kore-KR" sz="1500" b="1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http://arc.snu.ac.kr/pubs/eccv24_pointcloud.pdf</a:t>
            </a:r>
            <a:endParaRPr kumimoji="1" lang="ko-Kore-KR" altLang="en-US" sz="1500" b="1" dirty="0">
              <a:solidFill>
                <a:schemeClr val="accent3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9B7D-BEC5-DEE6-E35E-E12A59E200F4}"/>
              </a:ext>
            </a:extLst>
          </p:cNvPr>
          <p:cNvSpPr txBox="1"/>
          <p:nvPr/>
        </p:nvSpPr>
        <p:spPr>
          <a:xfrm>
            <a:off x="447725" y="4411391"/>
            <a:ext cx="7321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latin typeface="Lato" panose="020F0502020204030203" pitchFamily="34" charset="0"/>
                <a:cs typeface="Lato" panose="020F0502020204030203" pitchFamily="34" charset="0"/>
              </a:rPr>
              <a:t>Sourced code available at </a:t>
            </a:r>
            <a:r>
              <a:rPr kumimoji="1" lang="en-US" altLang="ko-KR" dirty="0">
                <a:latin typeface="Lato" panose="020F0502020204030203" pitchFamily="34" charset="0"/>
                <a:cs typeface="Lato" panose="020F0502020204030203" pitchFamily="34" charset="0"/>
                <a:hlinkClick r:id="rId7"/>
              </a:rPr>
              <a:t>https://github.com/SNU-ARC/Frugal_PN_Training</a:t>
            </a:r>
            <a:endParaRPr kumimoji="1" lang="en-US" altLang="ko-KR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6404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835A45-2198-DC4A-A01F-33F0E890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ore-KR" dirty="0"/>
              <a:t>Deep Neural Networks for 3D Point Cloud</a:t>
            </a: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CB4A0-7ED4-BF4C-9B5C-DE870B989D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 dirty="0"/>
          </a:p>
        </p:txBody>
      </p:sp>
      <p:sp>
        <p:nvSpPr>
          <p:cNvPr id="17" name="텍스트 개체 틀 18">
            <a:extLst>
              <a:ext uri="{FF2B5EF4-FFF2-40B4-BE49-F238E27FC236}">
                <a16:creationId xmlns:a16="http://schemas.microsoft.com/office/drawing/2014/main" id="{3C0B1E7C-6854-BE47-9199-06C0415F0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1845451"/>
          </a:xfrm>
        </p:spPr>
        <p:txBody>
          <a:bodyPr/>
          <a:lstStyle/>
          <a:p>
            <a:r>
              <a:rPr lang="en-US" altLang="ko-KR" dirty="0"/>
              <a:t>PointNet and PointNet++ are the first to apply DNN to raw 3D point cloud without preprocessing.</a:t>
            </a:r>
          </a:p>
          <a:p>
            <a:r>
              <a:rPr lang="en-US" altLang="ko-KR" dirty="0"/>
              <a:t>Various ideas have been proposed, continuously enhancing the model performance and computational efficiency.</a:t>
            </a:r>
            <a:endParaRPr lang="en-US" altLang="ko-Kore-KR" b="1" i="1" dirty="0">
              <a:solidFill>
                <a:srgbClr val="E54073"/>
              </a:solidFill>
            </a:endParaRPr>
          </a:p>
        </p:txBody>
      </p:sp>
      <p:pic>
        <p:nvPicPr>
          <p:cNvPr id="96" name="그림 95">
            <a:extLst>
              <a:ext uri="{FF2B5EF4-FFF2-40B4-BE49-F238E27FC236}">
                <a16:creationId xmlns:a16="http://schemas.microsoft.com/office/drawing/2014/main" id="{B905FCC0-7B6E-D9F1-252F-041CCB856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16" y="2868999"/>
            <a:ext cx="3938466" cy="1648462"/>
          </a:xfrm>
          <a:prstGeom prst="rect">
            <a:avLst/>
          </a:prstGeom>
        </p:spPr>
      </p:pic>
      <p:pic>
        <p:nvPicPr>
          <p:cNvPr id="97" name="그림 96">
            <a:extLst>
              <a:ext uri="{FF2B5EF4-FFF2-40B4-BE49-F238E27FC236}">
                <a16:creationId xmlns:a16="http://schemas.microsoft.com/office/drawing/2014/main" id="{F7CF0BEA-8392-0D74-DAD6-CEF9ABEDB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142" y="2801434"/>
            <a:ext cx="3309598" cy="5105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8" name="그림 97">
            <a:extLst>
              <a:ext uri="{FF2B5EF4-FFF2-40B4-BE49-F238E27FC236}">
                <a16:creationId xmlns:a16="http://schemas.microsoft.com/office/drawing/2014/main" id="{1A87E24A-5D56-E6F7-8178-B0383B07D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397" y="3056705"/>
            <a:ext cx="2037805" cy="6539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0" name="그림 99">
            <a:extLst>
              <a:ext uri="{FF2B5EF4-FFF2-40B4-BE49-F238E27FC236}">
                <a16:creationId xmlns:a16="http://schemas.microsoft.com/office/drawing/2014/main" id="{0E85102D-7E9B-0C8F-1D53-40A60C581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6678" y="3030582"/>
            <a:ext cx="2037806" cy="741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9" name="그림 98">
            <a:extLst>
              <a:ext uri="{FF2B5EF4-FFF2-40B4-BE49-F238E27FC236}">
                <a16:creationId xmlns:a16="http://schemas.microsoft.com/office/drawing/2014/main" id="{548AB35F-99B9-AC62-946E-9FB7EEDA5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233" y="3512699"/>
            <a:ext cx="2649713" cy="1000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9A27057A-D77D-7A06-8BB7-617E38611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0941" y="3588043"/>
            <a:ext cx="2037807" cy="653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0ED05BBB-A89E-0565-0432-1F5AE5496BCB}"/>
              </a:ext>
            </a:extLst>
          </p:cNvPr>
          <p:cNvSpPr txBox="1"/>
          <p:nvPr/>
        </p:nvSpPr>
        <p:spPr>
          <a:xfrm>
            <a:off x="68600" y="4517461"/>
            <a:ext cx="50389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800" dirty="0">
                <a:latin typeface="Lato" panose="020F0502020204030203" pitchFamily="34" charset="0"/>
                <a:cs typeface="Lato" panose="020F0502020204030203" pitchFamily="34" charset="0"/>
              </a:rPr>
              <a:t>Figures from Qi, C.R. et al. “PointNet++: Deep Hierarchical Feature Learning on Point Sets in a Metric Space”</a:t>
            </a:r>
          </a:p>
        </p:txBody>
      </p:sp>
    </p:spTree>
    <p:extLst>
      <p:ext uri="{BB962C8B-B14F-4D97-AF65-F5344CB8AC3E}">
        <p14:creationId xmlns:p14="http://schemas.microsoft.com/office/powerpoint/2010/main" val="12513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835A45-2198-DC4A-A01F-33F0E890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en-US" dirty="0"/>
              <a:t>Challenges in 3D Point Cloud Model Training</a:t>
            </a: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CB4A0-7ED4-BF4C-9B5C-DE870B989D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 dirty="0"/>
          </a:p>
        </p:txBody>
      </p:sp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C1C562FC-DDDD-60D5-50C2-EB147430DFC7}"/>
              </a:ext>
            </a:extLst>
          </p:cNvPr>
          <p:cNvSpPr/>
          <p:nvPr/>
        </p:nvSpPr>
        <p:spPr>
          <a:xfrm>
            <a:off x="96532" y="1381684"/>
            <a:ext cx="8946614" cy="621926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/>
              <a:t>d</a:t>
            </a:r>
            <a:r>
              <a:rPr kumimoji="0" lang="en-US" altLang="ko-Kore-K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↑ the size of models &amp; datasets </a:t>
            </a:r>
            <a:r>
              <a:rPr kumimoji="0" lang="en-US" altLang="ko-Kore-K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Lato"/>
                <a:ea typeface="Lato"/>
                <a:cs typeface="Lato"/>
                <a:sym typeface="Wingdings" pitchFamily="2" charset="2"/>
              </a:rPr>
              <a:t> </a:t>
            </a:r>
            <a:r>
              <a:rPr kumimoji="0" lang="en-US" altLang="ko-Kore-K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↑ </a:t>
            </a:r>
            <a:r>
              <a:rPr lang="en-US" altLang="ko-Kore-KR" sz="1800" dirty="0">
                <a:solidFill>
                  <a:srgbClr val="595959"/>
                </a:solidFill>
                <a:latin typeface="Lato"/>
                <a:ea typeface="Lato"/>
                <a:cs typeface="Lato"/>
                <a:sym typeface="Wingdings" pitchFamily="2" charset="2"/>
              </a:rPr>
              <a:t>t</a:t>
            </a:r>
            <a:r>
              <a:rPr kumimoji="0" lang="en-US" altLang="ko-Kore-K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Lato"/>
                <a:ea typeface="Lato"/>
                <a:cs typeface="Lato"/>
                <a:sym typeface="Wingdings" pitchFamily="2" charset="2"/>
              </a:rPr>
              <a:t>raining cost for 3D point cloud models </a:t>
            </a:r>
            <a:endParaRPr kumimoji="1"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A33006-0BBD-291E-A268-9B6A3781EAEB}"/>
              </a:ext>
            </a:extLst>
          </p:cNvPr>
          <p:cNvSpPr txBox="1"/>
          <p:nvPr/>
        </p:nvSpPr>
        <p:spPr>
          <a:xfrm>
            <a:off x="220973" y="1217189"/>
            <a:ext cx="153143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ko-KR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</a:t>
            </a:r>
            <a:r>
              <a:rPr kumimoji="1" lang="en-US" altLang="ko-KR" sz="1800" b="1" dirty="0">
                <a:solidFill>
                  <a:srgbClr val="38529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Challenges</a:t>
            </a:r>
            <a:endParaRPr kumimoji="1" lang="ko-KR" altLang="en-US" sz="1800" b="1" dirty="0">
              <a:solidFill>
                <a:srgbClr val="385296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그래픽 15" descr="경고 단색으로 채워진">
            <a:extLst>
              <a:ext uri="{FF2B5EF4-FFF2-40B4-BE49-F238E27FC236}">
                <a16:creationId xmlns:a16="http://schemas.microsoft.com/office/drawing/2014/main" id="{0E04B1DB-478F-629A-9672-2E799522B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650" y="1211806"/>
            <a:ext cx="295830" cy="295830"/>
          </a:xfrm>
          <a:prstGeom prst="rect">
            <a:avLst/>
          </a:prstGeom>
        </p:spPr>
      </p:pic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DC7CFDB4-4A3F-948B-4381-75F1AA31FE03}"/>
              </a:ext>
            </a:extLst>
          </p:cNvPr>
          <p:cNvSpPr/>
          <p:nvPr/>
        </p:nvSpPr>
        <p:spPr>
          <a:xfrm>
            <a:off x="96532" y="2346798"/>
            <a:ext cx="8946614" cy="100575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ko-Kore-KR" sz="1800" b="1" i="1" dirty="0">
                <a:solidFill>
                  <a:srgbClr val="CE6A6B"/>
                </a:solidFill>
                <a:latin typeface="Lato"/>
                <a:ea typeface="Lato"/>
                <a:cs typeface="Lato"/>
                <a:sym typeface="Wingdings" pitchFamily="2" charset="2"/>
              </a:rPr>
              <a:t>Farthest Point Sampling (FPS):</a:t>
            </a:r>
            <a:r>
              <a:rPr lang="ko-KR" altLang="en-US" sz="1800" b="1" i="1" dirty="0">
                <a:solidFill>
                  <a:srgbClr val="CE6A6B"/>
                </a:solidFill>
                <a:latin typeface="Lato"/>
                <a:ea typeface="Lato"/>
                <a:cs typeface="Lato"/>
                <a:sym typeface="Wingdings" pitchFamily="2" charset="2"/>
              </a:rPr>
              <a:t> </a:t>
            </a:r>
            <a:r>
              <a:rPr lang="en-US" altLang="ko-KR" sz="1800" dirty="0">
                <a:solidFill>
                  <a:srgbClr val="595959"/>
                </a:solidFill>
                <a:latin typeface="Lato"/>
                <a:ea typeface="Lato"/>
                <a:cs typeface="Lato"/>
                <a:sym typeface="Wingdings" pitchFamily="2" charset="2"/>
              </a:rPr>
              <a:t>Takes up average </a:t>
            </a:r>
            <a:r>
              <a:rPr lang="en-US" altLang="ko-KR" sz="1800" b="1" dirty="0">
                <a:solidFill>
                  <a:srgbClr val="595959"/>
                </a:solidFill>
                <a:latin typeface="Lato"/>
                <a:ea typeface="Lato"/>
                <a:cs typeface="Lato"/>
                <a:sym typeface="Wingdings" pitchFamily="2" charset="2"/>
              </a:rPr>
              <a:t>44.69% </a:t>
            </a:r>
            <a:r>
              <a:rPr lang="en-US" altLang="ko-KR" sz="1800" dirty="0">
                <a:solidFill>
                  <a:srgbClr val="595959"/>
                </a:solidFill>
                <a:latin typeface="Lato"/>
                <a:ea typeface="Lato"/>
                <a:cs typeface="Lato"/>
                <a:sym typeface="Wingdings" pitchFamily="2" charset="2"/>
              </a:rPr>
              <a:t>of overall training time.</a:t>
            </a:r>
            <a:endParaRPr lang="en-US" altLang="ko-Kore-KR" sz="1800" dirty="0">
              <a:solidFill>
                <a:srgbClr val="595959"/>
              </a:solidFill>
              <a:latin typeface="Lato"/>
              <a:ea typeface="Lato"/>
              <a:cs typeface="Lato"/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en-US" altLang="ko-Kore-KR" sz="1800" b="1" i="1" dirty="0">
                <a:solidFill>
                  <a:srgbClr val="CE6A6B"/>
                </a:solidFill>
                <a:latin typeface="Lato"/>
                <a:ea typeface="Lato"/>
                <a:cs typeface="Lato"/>
                <a:sym typeface="Wingdings" pitchFamily="2" charset="2"/>
              </a:rPr>
              <a:t>Aggregation:</a:t>
            </a:r>
            <a:r>
              <a:rPr lang="en-US" altLang="ko-Kore-KR" sz="1800" dirty="0">
                <a:solidFill>
                  <a:srgbClr val="E54073"/>
                </a:solidFill>
                <a:latin typeface="Lato"/>
                <a:ea typeface="Lato"/>
                <a:cs typeface="Lato"/>
                <a:sym typeface="Wingdings" pitchFamily="2" charset="2"/>
              </a:rPr>
              <a:t> </a:t>
            </a:r>
            <a:r>
              <a:rPr lang="en-US" altLang="ko-KR" sz="1800" dirty="0">
                <a:solidFill>
                  <a:srgbClr val="595959"/>
                </a:solidFill>
                <a:latin typeface="Lato"/>
                <a:ea typeface="Lato"/>
                <a:cs typeface="Lato"/>
                <a:sym typeface="Wingdings" pitchFamily="2" charset="2"/>
              </a:rPr>
              <a:t>Takes up average </a:t>
            </a:r>
            <a:r>
              <a:rPr lang="en-US" altLang="ko-KR" sz="1800" b="1" dirty="0">
                <a:solidFill>
                  <a:srgbClr val="595959"/>
                </a:solidFill>
                <a:latin typeface="Lato"/>
                <a:ea typeface="Lato"/>
                <a:cs typeface="Lato"/>
                <a:sym typeface="Wingdings" pitchFamily="2" charset="2"/>
              </a:rPr>
              <a:t>22.84%</a:t>
            </a:r>
            <a:r>
              <a:rPr lang="en-US" altLang="ko-KR" sz="1800" dirty="0">
                <a:solidFill>
                  <a:srgbClr val="595959"/>
                </a:solidFill>
                <a:latin typeface="Lato"/>
                <a:ea typeface="Lato"/>
                <a:cs typeface="Lato"/>
                <a:sym typeface="Wingdings" pitchFamily="2" charset="2"/>
              </a:rPr>
              <a:t> of overall training time.</a:t>
            </a:r>
            <a:endParaRPr lang="en-US" altLang="ko-Kore-KR" sz="1800" dirty="0">
              <a:solidFill>
                <a:srgbClr val="595959"/>
              </a:solidFill>
              <a:latin typeface="Lato"/>
              <a:ea typeface="Lato"/>
              <a:cs typeface="Lato"/>
              <a:sym typeface="Wingdings" pitchFamily="2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918CC8-2CE0-B019-FC06-D56EC2A1DBC9}"/>
              </a:ext>
            </a:extLst>
          </p:cNvPr>
          <p:cNvSpPr txBox="1"/>
          <p:nvPr/>
        </p:nvSpPr>
        <p:spPr>
          <a:xfrm>
            <a:off x="220971" y="2182305"/>
            <a:ext cx="288528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ko-KR" sz="1800" b="1" dirty="0">
                <a:solidFill>
                  <a:srgbClr val="38529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Performance Bottleneck </a:t>
            </a:r>
            <a:endParaRPr kumimoji="1" lang="ko-KR" altLang="en-US" sz="1800" b="1" dirty="0">
              <a:solidFill>
                <a:srgbClr val="385296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9" name="그래픽 28" descr="하향 경향 그래프 단색으로 채워진">
            <a:extLst>
              <a:ext uri="{FF2B5EF4-FFF2-40B4-BE49-F238E27FC236}">
                <a16:creationId xmlns:a16="http://schemas.microsoft.com/office/drawing/2014/main" id="{22078524-355D-9978-5F5D-F9D6F2C6C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695" y="2130170"/>
            <a:ext cx="357233" cy="357233"/>
          </a:xfrm>
          <a:prstGeom prst="rect">
            <a:avLst/>
          </a:prstGeom>
        </p:spPr>
      </p:pic>
      <p:sp>
        <p:nvSpPr>
          <p:cNvPr id="57" name="모서리가 둥근 직사각형 56">
            <a:extLst>
              <a:ext uri="{FF2B5EF4-FFF2-40B4-BE49-F238E27FC236}">
                <a16:creationId xmlns:a16="http://schemas.microsoft.com/office/drawing/2014/main" id="{6E407741-8ABE-CED4-1BCA-C75A58D53B74}"/>
              </a:ext>
            </a:extLst>
          </p:cNvPr>
          <p:cNvSpPr/>
          <p:nvPr/>
        </p:nvSpPr>
        <p:spPr>
          <a:xfrm>
            <a:off x="96532" y="3659459"/>
            <a:ext cx="8946614" cy="100575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ko-KR" sz="1800" b="1" i="1" dirty="0">
                <a:solidFill>
                  <a:srgbClr val="CE6A6B"/>
                </a:solidFill>
                <a:latin typeface="Lato"/>
                <a:ea typeface="Lato"/>
                <a:cs typeface="Lato"/>
                <a:sym typeface="Wingdings" pitchFamily="2" charset="2"/>
              </a:rPr>
              <a:t>#1. L-FPS: </a:t>
            </a:r>
            <a:r>
              <a:rPr lang="en-US" altLang="ko-KR" sz="1800" dirty="0">
                <a:solidFill>
                  <a:srgbClr val="595959"/>
                </a:solidFill>
                <a:latin typeface="Lato"/>
                <a:ea typeface="Lato"/>
                <a:cs typeface="Lato"/>
                <a:sym typeface="Wingdings" pitchFamily="2" charset="2"/>
              </a:rPr>
              <a:t>Eliminates </a:t>
            </a:r>
            <a:r>
              <a:rPr lang="en-US" altLang="ko-KR" sz="1800" b="1" dirty="0">
                <a:solidFill>
                  <a:srgbClr val="595959"/>
                </a:solidFill>
                <a:latin typeface="Lato"/>
                <a:ea typeface="Lato"/>
                <a:cs typeface="Lato"/>
                <a:sym typeface="Wingdings" pitchFamily="2" charset="2"/>
              </a:rPr>
              <a:t>redundant distance calculation</a:t>
            </a:r>
            <a:r>
              <a:rPr lang="en-US" altLang="ko-KR" sz="1800" dirty="0">
                <a:solidFill>
                  <a:srgbClr val="595959"/>
                </a:solidFill>
                <a:latin typeface="Lato"/>
                <a:ea typeface="Lato"/>
                <a:cs typeface="Lato"/>
                <a:sym typeface="Wingdings" pitchFamily="2" charset="2"/>
              </a:rPr>
              <a:t> of FPS in the training pipeline.</a:t>
            </a:r>
            <a:endParaRPr lang="en-US" altLang="ko-Kore-KR" sz="1800" dirty="0">
              <a:solidFill>
                <a:srgbClr val="595959"/>
              </a:solidFill>
              <a:latin typeface="Lato"/>
              <a:ea typeface="Lato"/>
              <a:cs typeface="Lato"/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en-US" altLang="ko-Kore-KR" sz="1800" b="1" i="1" dirty="0">
                <a:solidFill>
                  <a:srgbClr val="CE6A6B"/>
                </a:solidFill>
                <a:latin typeface="Lato"/>
                <a:ea typeface="Lato"/>
                <a:cs typeface="Lato"/>
                <a:sym typeface="Wingdings" pitchFamily="2" charset="2"/>
              </a:rPr>
              <a:t>#2. Fused Aggregation:</a:t>
            </a:r>
            <a:r>
              <a:rPr lang="en-US" altLang="ko-Kore-KR" sz="1800" dirty="0">
                <a:solidFill>
                  <a:srgbClr val="CE6A6B"/>
                </a:solidFill>
                <a:latin typeface="Lato"/>
                <a:ea typeface="Lato"/>
                <a:cs typeface="Lato"/>
                <a:sym typeface="Wingdings" pitchFamily="2" charset="2"/>
              </a:rPr>
              <a:t> </a:t>
            </a:r>
            <a:r>
              <a:rPr lang="en-US" altLang="ko-KR" sz="1800" dirty="0">
                <a:solidFill>
                  <a:srgbClr val="595959"/>
                </a:solidFill>
                <a:latin typeface="Lato"/>
                <a:ea typeface="Lato"/>
                <a:cs typeface="Lato"/>
                <a:sym typeface="Wingdings" pitchFamily="2" charset="2"/>
              </a:rPr>
              <a:t>Reduce </a:t>
            </a:r>
            <a:r>
              <a:rPr lang="en-US" altLang="ko-KR" sz="1800" b="1" dirty="0">
                <a:solidFill>
                  <a:srgbClr val="595959"/>
                </a:solidFill>
                <a:latin typeface="Lato"/>
                <a:ea typeface="Lato"/>
                <a:cs typeface="Lato"/>
                <a:sym typeface="Wingdings" pitchFamily="2" charset="2"/>
              </a:rPr>
              <a:t>redundant memory accesses </a:t>
            </a:r>
            <a:r>
              <a:rPr lang="en-US" altLang="ko-KR" sz="1800" dirty="0">
                <a:solidFill>
                  <a:srgbClr val="595959"/>
                </a:solidFill>
                <a:latin typeface="Lato"/>
                <a:ea typeface="Lato"/>
                <a:cs typeface="Lato"/>
                <a:sym typeface="Wingdings" pitchFamily="2" charset="2"/>
              </a:rPr>
              <a:t>during aggregation.</a:t>
            </a:r>
            <a:endParaRPr lang="en-US" altLang="ko-Kore-KR" sz="1800" dirty="0">
              <a:solidFill>
                <a:srgbClr val="595959"/>
              </a:solidFill>
              <a:latin typeface="Lato"/>
              <a:ea typeface="Lato"/>
              <a:cs typeface="Lato"/>
              <a:sym typeface="Wingdings" pitchFamily="2" charset="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A7BCB15-81D1-DC3A-C683-DAD4C5A12133}"/>
              </a:ext>
            </a:extLst>
          </p:cNvPr>
          <p:cNvSpPr txBox="1"/>
          <p:nvPr/>
        </p:nvSpPr>
        <p:spPr>
          <a:xfrm>
            <a:off x="220972" y="3494965"/>
            <a:ext cx="1742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ko-KR" sz="1800" b="1" dirty="0">
                <a:solidFill>
                  <a:srgbClr val="38529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Our Proposal</a:t>
            </a:r>
            <a:endParaRPr kumimoji="1" lang="ko-KR" altLang="en-US" sz="1800" b="1" dirty="0">
              <a:solidFill>
                <a:srgbClr val="385296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9" name="그래픽 58" descr="과녁 단색으로 채워진">
            <a:extLst>
              <a:ext uri="{FF2B5EF4-FFF2-40B4-BE49-F238E27FC236}">
                <a16:creationId xmlns:a16="http://schemas.microsoft.com/office/drawing/2014/main" id="{907B8D3C-7F79-57A7-C7C5-89BC5A2421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2202" y="3477924"/>
            <a:ext cx="316002" cy="31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19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20" grpId="0" animBg="1"/>
      <p:bldP spid="21" grpId="0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그림 1108" descr="텍스트, 스크린샷, 도표, 그래프이(가) 표시된 사진&#10;&#10;자동 생성된 설명">
            <a:extLst>
              <a:ext uri="{FF2B5EF4-FFF2-40B4-BE49-F238E27FC236}">
                <a16:creationId xmlns:a16="http://schemas.microsoft.com/office/drawing/2014/main" id="{E0FAE84E-7508-0ACB-8495-05183A782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19" y="3037763"/>
            <a:ext cx="3883507" cy="1803056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C835A45-2198-DC4A-A01F-33F0E890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en-US" dirty="0"/>
              <a:t>Farthest Point Sampling - Observations</a:t>
            </a: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CB4A0-7ED4-BF4C-9B5C-DE870B989D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 dirty="0"/>
          </a:p>
        </p:txBody>
      </p:sp>
      <p:sp>
        <p:nvSpPr>
          <p:cNvPr id="9" name="텍스트 개체 틀 18">
            <a:extLst>
              <a:ext uri="{FF2B5EF4-FFF2-40B4-BE49-F238E27FC236}">
                <a16:creationId xmlns:a16="http://schemas.microsoft.com/office/drawing/2014/main" id="{AADD079A-DB69-DFB8-FCC5-F353930F1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5636" y="1152475"/>
            <a:ext cx="8106145" cy="92564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altLang="ko-Kore-KR" b="1" dirty="0">
                <a:solidFill>
                  <a:srgbClr val="385296"/>
                </a:solidFill>
              </a:rPr>
              <a:t>Observation #1. </a:t>
            </a:r>
            <a:r>
              <a:rPr lang="en-US" altLang="ko-Kore-KR" dirty="0"/>
              <a:t>FPS in the training process incurs a significant number of </a:t>
            </a:r>
            <a:r>
              <a:rPr lang="en-US" altLang="ko-Kore-KR" b="1" dirty="0"/>
              <a:t>redundant distance calculations across epochs.</a:t>
            </a:r>
          </a:p>
        </p:txBody>
      </p:sp>
      <p:pic>
        <p:nvPicPr>
          <p:cNvPr id="7" name="그래픽 6" descr="클립보드 단색으로 채워진">
            <a:extLst>
              <a:ext uri="{FF2B5EF4-FFF2-40B4-BE49-F238E27FC236}">
                <a16:creationId xmlns:a16="http://schemas.microsoft.com/office/drawing/2014/main" id="{A1F5C5B1-D143-86DC-9DC1-36E1DE01A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872" y="1160917"/>
            <a:ext cx="457200" cy="457200"/>
          </a:xfrm>
          <a:prstGeom prst="rect">
            <a:avLst/>
          </a:prstGeom>
        </p:spPr>
      </p:pic>
      <p:pic>
        <p:nvPicPr>
          <p:cNvPr id="8" name="그래픽 7" descr="클립보드 단색으로 채워진">
            <a:extLst>
              <a:ext uri="{FF2B5EF4-FFF2-40B4-BE49-F238E27FC236}">
                <a16:creationId xmlns:a16="http://schemas.microsoft.com/office/drawing/2014/main" id="{0F06B2D1-24A1-F47F-9BD5-0D9761973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872" y="2125311"/>
            <a:ext cx="457200" cy="457200"/>
          </a:xfrm>
          <a:prstGeom prst="rect">
            <a:avLst/>
          </a:prstGeom>
        </p:spPr>
      </p:pic>
      <p:grpSp>
        <p:nvGrpSpPr>
          <p:cNvPr id="1133" name="그룹 1132">
            <a:extLst>
              <a:ext uri="{FF2B5EF4-FFF2-40B4-BE49-F238E27FC236}">
                <a16:creationId xmlns:a16="http://schemas.microsoft.com/office/drawing/2014/main" id="{BEE389A4-40AF-1D05-F625-5A0C9CAF23B9}"/>
              </a:ext>
            </a:extLst>
          </p:cNvPr>
          <p:cNvGrpSpPr/>
          <p:nvPr/>
        </p:nvGrpSpPr>
        <p:grpSpPr>
          <a:xfrm>
            <a:off x="2075088" y="3335952"/>
            <a:ext cx="2001353" cy="1206677"/>
            <a:chOff x="7664228" y="820033"/>
            <a:chExt cx="2001353" cy="1206677"/>
          </a:xfrm>
        </p:grpSpPr>
        <p:sp>
          <p:nvSpPr>
            <p:cNvPr id="1134" name="타원 1133">
              <a:extLst>
                <a:ext uri="{FF2B5EF4-FFF2-40B4-BE49-F238E27FC236}">
                  <a16:creationId xmlns:a16="http://schemas.microsoft.com/office/drawing/2014/main" id="{27F69E91-DBD7-4828-A74B-78EC9EB0CC20}"/>
                </a:ext>
              </a:extLst>
            </p:cNvPr>
            <p:cNvSpPr/>
            <p:nvPr/>
          </p:nvSpPr>
          <p:spPr>
            <a:xfrm>
              <a:off x="8239326" y="992183"/>
              <a:ext cx="90281" cy="90281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5" name="타원 1134">
              <a:extLst>
                <a:ext uri="{FF2B5EF4-FFF2-40B4-BE49-F238E27FC236}">
                  <a16:creationId xmlns:a16="http://schemas.microsoft.com/office/drawing/2014/main" id="{CA096DE5-0269-17BB-64D1-CB8CAC129173}"/>
                </a:ext>
              </a:extLst>
            </p:cNvPr>
            <p:cNvSpPr/>
            <p:nvPr/>
          </p:nvSpPr>
          <p:spPr>
            <a:xfrm>
              <a:off x="8485546" y="1404892"/>
              <a:ext cx="90281" cy="90281"/>
            </a:xfrm>
            <a:prstGeom prst="ellips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6" name="타원 1135">
              <a:extLst>
                <a:ext uri="{FF2B5EF4-FFF2-40B4-BE49-F238E27FC236}">
                  <a16:creationId xmlns:a16="http://schemas.microsoft.com/office/drawing/2014/main" id="{68976DAD-70F8-0A1E-92A2-E49B4D94C99C}"/>
                </a:ext>
              </a:extLst>
            </p:cNvPr>
            <p:cNvSpPr/>
            <p:nvPr/>
          </p:nvSpPr>
          <p:spPr>
            <a:xfrm>
              <a:off x="8608656" y="1172921"/>
              <a:ext cx="90281" cy="90281"/>
            </a:xfrm>
            <a:prstGeom prst="ellips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7" name="타원 1136">
              <a:extLst>
                <a:ext uri="{FF2B5EF4-FFF2-40B4-BE49-F238E27FC236}">
                  <a16:creationId xmlns:a16="http://schemas.microsoft.com/office/drawing/2014/main" id="{A7B6D646-1BC1-34D5-CB1B-C39EC03EB6FB}"/>
                </a:ext>
              </a:extLst>
            </p:cNvPr>
            <p:cNvSpPr/>
            <p:nvPr/>
          </p:nvSpPr>
          <p:spPr>
            <a:xfrm>
              <a:off x="8480320" y="1699415"/>
              <a:ext cx="90281" cy="90281"/>
            </a:xfrm>
            <a:prstGeom prst="ellips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8" name="타원 1137">
              <a:extLst>
                <a:ext uri="{FF2B5EF4-FFF2-40B4-BE49-F238E27FC236}">
                  <a16:creationId xmlns:a16="http://schemas.microsoft.com/office/drawing/2014/main" id="{CD2557DE-E531-A1F3-0BA9-A3E0C51BF581}"/>
                </a:ext>
              </a:extLst>
            </p:cNvPr>
            <p:cNvSpPr/>
            <p:nvPr/>
          </p:nvSpPr>
          <p:spPr>
            <a:xfrm>
              <a:off x="8027675" y="1479908"/>
              <a:ext cx="90281" cy="90281"/>
            </a:xfrm>
            <a:prstGeom prst="ellips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9" name="타원 1138">
              <a:extLst>
                <a:ext uri="{FF2B5EF4-FFF2-40B4-BE49-F238E27FC236}">
                  <a16:creationId xmlns:a16="http://schemas.microsoft.com/office/drawing/2014/main" id="{5326EBDA-E358-4EE6-6727-5C4EB635FDD5}"/>
                </a:ext>
              </a:extLst>
            </p:cNvPr>
            <p:cNvSpPr/>
            <p:nvPr/>
          </p:nvSpPr>
          <p:spPr>
            <a:xfrm>
              <a:off x="8223939" y="1901284"/>
              <a:ext cx="90281" cy="90281"/>
            </a:xfrm>
            <a:prstGeom prst="ellips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0" name="타원 1139">
              <a:extLst>
                <a:ext uri="{FF2B5EF4-FFF2-40B4-BE49-F238E27FC236}">
                  <a16:creationId xmlns:a16="http://schemas.microsoft.com/office/drawing/2014/main" id="{48BA3525-2510-8939-1FA6-67D97180180C}"/>
                </a:ext>
              </a:extLst>
            </p:cNvPr>
            <p:cNvSpPr/>
            <p:nvPr/>
          </p:nvSpPr>
          <p:spPr>
            <a:xfrm>
              <a:off x="8821477" y="1896705"/>
              <a:ext cx="90281" cy="90281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1" name="타원 1140">
              <a:extLst>
                <a:ext uri="{FF2B5EF4-FFF2-40B4-BE49-F238E27FC236}">
                  <a16:creationId xmlns:a16="http://schemas.microsoft.com/office/drawing/2014/main" id="{28D0D320-FF8F-FDE5-ED50-6E1C759BB795}"/>
                </a:ext>
              </a:extLst>
            </p:cNvPr>
            <p:cNvSpPr/>
            <p:nvPr/>
          </p:nvSpPr>
          <p:spPr>
            <a:xfrm>
              <a:off x="8832989" y="1397652"/>
              <a:ext cx="90281" cy="90281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2" name="타원 1141">
              <a:extLst>
                <a:ext uri="{FF2B5EF4-FFF2-40B4-BE49-F238E27FC236}">
                  <a16:creationId xmlns:a16="http://schemas.microsoft.com/office/drawing/2014/main" id="{F0FDB9BC-6031-91A8-A645-0280341B60EB}"/>
                </a:ext>
              </a:extLst>
            </p:cNvPr>
            <p:cNvSpPr/>
            <p:nvPr/>
          </p:nvSpPr>
          <p:spPr>
            <a:xfrm>
              <a:off x="7948575" y="1204351"/>
              <a:ext cx="90281" cy="90281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3" name="타원 1142">
              <a:extLst>
                <a:ext uri="{FF2B5EF4-FFF2-40B4-BE49-F238E27FC236}">
                  <a16:creationId xmlns:a16="http://schemas.microsoft.com/office/drawing/2014/main" id="{D35BA1A8-7C02-2022-37D5-4317FEC1D189}"/>
                </a:ext>
              </a:extLst>
            </p:cNvPr>
            <p:cNvSpPr/>
            <p:nvPr/>
          </p:nvSpPr>
          <p:spPr>
            <a:xfrm>
              <a:off x="7868233" y="1699415"/>
              <a:ext cx="90281" cy="90281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4" name="TextBox 1143">
              <a:extLst>
                <a:ext uri="{FF2B5EF4-FFF2-40B4-BE49-F238E27FC236}">
                  <a16:creationId xmlns:a16="http://schemas.microsoft.com/office/drawing/2014/main" id="{2CDCE4AB-43DD-E191-C648-011F3F517864}"/>
                </a:ext>
              </a:extLst>
            </p:cNvPr>
            <p:cNvSpPr txBox="1"/>
            <p:nvPr/>
          </p:nvSpPr>
          <p:spPr>
            <a:xfrm>
              <a:off x="7938909" y="820033"/>
              <a:ext cx="3820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rPr>
                <a:t>P0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5" name="TextBox 1144">
              <a:extLst>
                <a:ext uri="{FF2B5EF4-FFF2-40B4-BE49-F238E27FC236}">
                  <a16:creationId xmlns:a16="http://schemas.microsoft.com/office/drawing/2014/main" id="{9D9B7FBE-4999-31EE-8849-9830726351D8}"/>
                </a:ext>
              </a:extLst>
            </p:cNvPr>
            <p:cNvSpPr txBox="1"/>
            <p:nvPr/>
          </p:nvSpPr>
          <p:spPr>
            <a:xfrm>
              <a:off x="7779043" y="1014948"/>
              <a:ext cx="184296" cy="241703"/>
            </a:xfrm>
            <a:prstGeom prst="rect">
              <a:avLst/>
            </a:prstGeom>
            <a:noFill/>
          </p:spPr>
          <p:txBody>
            <a:bodyPr wrap="square" lIns="0" tIns="46800" rIns="0" rtlCol="0">
              <a:noAutofit/>
            </a:bodyPr>
            <a:lstStyle/>
            <a:p>
              <a:pPr marL="0" marR="0" lvl="0" indent="0" algn="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rPr>
                <a:t>P2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6" name="TextBox 1145">
              <a:extLst>
                <a:ext uri="{FF2B5EF4-FFF2-40B4-BE49-F238E27FC236}">
                  <a16:creationId xmlns:a16="http://schemas.microsoft.com/office/drawing/2014/main" id="{48F95C71-58B0-56D4-36A2-0FE3A5D6563C}"/>
                </a:ext>
              </a:extLst>
            </p:cNvPr>
            <p:cNvSpPr txBox="1"/>
            <p:nvPr/>
          </p:nvSpPr>
          <p:spPr>
            <a:xfrm>
              <a:off x="8500816" y="1765100"/>
              <a:ext cx="3951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rPr>
                <a:t>P5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7" name="TextBox 1146">
              <a:extLst>
                <a:ext uri="{FF2B5EF4-FFF2-40B4-BE49-F238E27FC236}">
                  <a16:creationId xmlns:a16="http://schemas.microsoft.com/office/drawing/2014/main" id="{6F94437C-55D7-3F39-465C-763B1BCD8DA7}"/>
                </a:ext>
              </a:extLst>
            </p:cNvPr>
            <p:cNvSpPr txBox="1"/>
            <p:nvPr/>
          </p:nvSpPr>
          <p:spPr>
            <a:xfrm>
              <a:off x="8464831" y="955927"/>
              <a:ext cx="184296" cy="241703"/>
            </a:xfrm>
            <a:prstGeom prst="rect">
              <a:avLst/>
            </a:prstGeom>
            <a:noFill/>
          </p:spPr>
          <p:txBody>
            <a:bodyPr wrap="square" lIns="0" tIns="46800" rIns="0" rtlCol="0">
              <a:noAutofit/>
            </a:bodyPr>
            <a:lstStyle/>
            <a:p>
              <a:pPr marL="0" marR="0" lvl="0" indent="0" algn="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rPr>
                <a:t>P1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8" name="TextBox 1147">
              <a:extLst>
                <a:ext uri="{FF2B5EF4-FFF2-40B4-BE49-F238E27FC236}">
                  <a16:creationId xmlns:a16="http://schemas.microsoft.com/office/drawing/2014/main" id="{63FE23BF-7EFE-4017-96E8-9970B9A92FD9}"/>
                </a:ext>
              </a:extLst>
            </p:cNvPr>
            <p:cNvSpPr txBox="1"/>
            <p:nvPr/>
          </p:nvSpPr>
          <p:spPr>
            <a:xfrm>
              <a:off x="8635408" y="1244819"/>
              <a:ext cx="184296" cy="241703"/>
            </a:xfrm>
            <a:prstGeom prst="rect">
              <a:avLst/>
            </a:prstGeom>
            <a:noFill/>
          </p:spPr>
          <p:txBody>
            <a:bodyPr wrap="square" lIns="0" tIns="46800" rIns="0" rtlCol="0">
              <a:noAutofit/>
            </a:bodyPr>
            <a:lstStyle/>
            <a:p>
              <a:pPr marL="0" marR="0" lvl="0" indent="0" algn="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rPr>
                <a:t>P3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9" name="TextBox 1148">
              <a:extLst>
                <a:ext uri="{FF2B5EF4-FFF2-40B4-BE49-F238E27FC236}">
                  <a16:creationId xmlns:a16="http://schemas.microsoft.com/office/drawing/2014/main" id="{5FE3FF43-6E89-0CEA-3D06-73630F2416E7}"/>
                </a:ext>
              </a:extLst>
            </p:cNvPr>
            <p:cNvSpPr txBox="1"/>
            <p:nvPr/>
          </p:nvSpPr>
          <p:spPr>
            <a:xfrm>
              <a:off x="7664228" y="1566814"/>
              <a:ext cx="184296" cy="241703"/>
            </a:xfrm>
            <a:prstGeom prst="rect">
              <a:avLst/>
            </a:prstGeom>
            <a:noFill/>
          </p:spPr>
          <p:txBody>
            <a:bodyPr wrap="square" lIns="0" tIns="46800" rIns="0" rtlCol="0">
              <a:noAutofit/>
            </a:bodyPr>
            <a:lstStyle/>
            <a:p>
              <a:pPr marL="0" marR="0" lvl="0" indent="0" algn="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rPr>
                <a:t>P4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50" name="TextBox 1149">
              <a:extLst>
                <a:ext uri="{FF2B5EF4-FFF2-40B4-BE49-F238E27FC236}">
                  <a16:creationId xmlns:a16="http://schemas.microsoft.com/office/drawing/2014/main" id="{A81CBCDF-EE6A-23E7-B56B-4EA0F18E5C54}"/>
                </a:ext>
              </a:extLst>
            </p:cNvPr>
            <p:cNvSpPr txBox="1"/>
            <p:nvPr/>
          </p:nvSpPr>
          <p:spPr>
            <a:xfrm>
              <a:off x="8362167" y="1495706"/>
              <a:ext cx="184296" cy="241703"/>
            </a:xfrm>
            <a:prstGeom prst="rect">
              <a:avLst/>
            </a:prstGeom>
            <a:noFill/>
          </p:spPr>
          <p:txBody>
            <a:bodyPr wrap="square" lIns="0" tIns="46800" rIns="0" rtlCol="0">
              <a:noAutofit/>
            </a:bodyPr>
            <a:lstStyle/>
            <a:p>
              <a:pPr marL="0" marR="0" lvl="0" indent="0" algn="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rPr>
                <a:t>P6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51" name="TextBox 1150">
              <a:extLst>
                <a:ext uri="{FF2B5EF4-FFF2-40B4-BE49-F238E27FC236}">
                  <a16:creationId xmlns:a16="http://schemas.microsoft.com/office/drawing/2014/main" id="{DEB1580F-E035-92D7-7615-F7B19E4A4048}"/>
                </a:ext>
              </a:extLst>
            </p:cNvPr>
            <p:cNvSpPr txBox="1"/>
            <p:nvPr/>
          </p:nvSpPr>
          <p:spPr>
            <a:xfrm>
              <a:off x="8297731" y="1231121"/>
              <a:ext cx="184296" cy="241703"/>
            </a:xfrm>
            <a:prstGeom prst="rect">
              <a:avLst/>
            </a:prstGeom>
            <a:noFill/>
          </p:spPr>
          <p:txBody>
            <a:bodyPr wrap="square" lIns="0" tIns="46800" rIns="0" rtlCol="0">
              <a:noAutofit/>
            </a:bodyPr>
            <a:lstStyle/>
            <a:p>
              <a:pPr marL="0" marR="0" lvl="0" indent="0" algn="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rPr>
                <a:t>P7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52" name="TextBox 1151">
              <a:extLst>
                <a:ext uri="{FF2B5EF4-FFF2-40B4-BE49-F238E27FC236}">
                  <a16:creationId xmlns:a16="http://schemas.microsoft.com/office/drawing/2014/main" id="{DB47BCEF-A172-6B36-673F-F0EEAFFB337E}"/>
                </a:ext>
              </a:extLst>
            </p:cNvPr>
            <p:cNvSpPr txBox="1"/>
            <p:nvPr/>
          </p:nvSpPr>
          <p:spPr>
            <a:xfrm>
              <a:off x="7817361" y="1352370"/>
              <a:ext cx="184296" cy="241703"/>
            </a:xfrm>
            <a:prstGeom prst="rect">
              <a:avLst/>
            </a:prstGeom>
            <a:noFill/>
          </p:spPr>
          <p:txBody>
            <a:bodyPr wrap="square" lIns="0" tIns="46800" rIns="0" rtlCol="0">
              <a:noAutofit/>
            </a:bodyPr>
            <a:lstStyle/>
            <a:p>
              <a:pPr marL="0" marR="0" lvl="0" indent="0" algn="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rPr>
                <a:t>P8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53" name="TextBox 1152">
              <a:extLst>
                <a:ext uri="{FF2B5EF4-FFF2-40B4-BE49-F238E27FC236}">
                  <a16:creationId xmlns:a16="http://schemas.microsoft.com/office/drawing/2014/main" id="{326BB23B-F4CA-1C19-6C91-FDA0695F75B6}"/>
                </a:ext>
              </a:extLst>
            </p:cNvPr>
            <p:cNvSpPr txBox="1"/>
            <p:nvPr/>
          </p:nvSpPr>
          <p:spPr>
            <a:xfrm>
              <a:off x="7948976" y="1754309"/>
              <a:ext cx="269986" cy="241703"/>
            </a:xfrm>
            <a:prstGeom prst="rect">
              <a:avLst/>
            </a:prstGeom>
            <a:noFill/>
          </p:spPr>
          <p:txBody>
            <a:bodyPr wrap="square" lIns="0" tIns="46800" rIns="0" rtlCol="0">
              <a:noAutofit/>
            </a:bodyPr>
            <a:lstStyle/>
            <a:p>
              <a:pPr marL="0" marR="0" lvl="0" indent="0" algn="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rPr>
                <a:t>P9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endParaRPr>
            </a:p>
          </p:txBody>
        </p:sp>
        <p:cxnSp>
          <p:nvCxnSpPr>
            <p:cNvPr id="1154" name="직선 화살표 연결선 1153">
              <a:extLst>
                <a:ext uri="{FF2B5EF4-FFF2-40B4-BE49-F238E27FC236}">
                  <a16:creationId xmlns:a16="http://schemas.microsoft.com/office/drawing/2014/main" id="{9B9F2A43-D7B1-35FC-ED57-28687F704B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65361" y="1515624"/>
              <a:ext cx="12768" cy="35011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1155" name="직사각형 1154">
              <a:extLst>
                <a:ext uri="{FF2B5EF4-FFF2-40B4-BE49-F238E27FC236}">
                  <a16:creationId xmlns:a16="http://schemas.microsoft.com/office/drawing/2014/main" id="{D4E45D3E-E55C-A773-0744-789E3E661FA1}"/>
                </a:ext>
              </a:extLst>
            </p:cNvPr>
            <p:cNvSpPr/>
            <p:nvPr/>
          </p:nvSpPr>
          <p:spPr>
            <a:xfrm>
              <a:off x="8757197" y="1618954"/>
              <a:ext cx="908384" cy="18483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tIns="46800" rtlCol="0" anchor="ctr" anchorCtr="1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ore-KR" sz="9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nsolas" panose="020B0609020204030204" pitchFamily="49" charset="0"/>
                  <a:ea typeface="Lato" panose="020F0502020204030203" pitchFamily="34" charset="0"/>
                  <a:cs typeface="Consolas" panose="020B0609020204030204" pitchFamily="49" charset="0"/>
                </a:rPr>
                <a:t>threshold</a:t>
              </a:r>
            </a:p>
          </p:txBody>
        </p:sp>
      </p:grpSp>
      <p:sp>
        <p:nvSpPr>
          <p:cNvPr id="1156" name="직사각형 1155">
            <a:extLst>
              <a:ext uri="{FF2B5EF4-FFF2-40B4-BE49-F238E27FC236}">
                <a16:creationId xmlns:a16="http://schemas.microsoft.com/office/drawing/2014/main" id="{27BC9453-8C4B-85DC-D79F-A44B57A4F2FD}"/>
              </a:ext>
            </a:extLst>
          </p:cNvPr>
          <p:cNvSpPr/>
          <p:nvPr/>
        </p:nvSpPr>
        <p:spPr>
          <a:xfrm>
            <a:off x="5573786" y="4465079"/>
            <a:ext cx="622448" cy="13589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lIns="0" tIns="0" rIns="0" bIns="0" rtlCol="0" anchor="ctr" anchorCtr="1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olas" panose="020B0609020204030204" pitchFamily="49" charset="0"/>
                <a:ea typeface="Lato" panose="020F0502020204030203" pitchFamily="34" charset="0"/>
                <a:cs typeface="Consolas" panose="020B0609020204030204" pitchFamily="49" charset="0"/>
              </a:rPr>
              <a:t>threshold</a:t>
            </a:r>
          </a:p>
        </p:txBody>
      </p:sp>
      <p:sp>
        <p:nvSpPr>
          <p:cNvPr id="1159" name="텍스트 개체 틀 18">
            <a:extLst>
              <a:ext uri="{FF2B5EF4-FFF2-40B4-BE49-F238E27FC236}">
                <a16:creationId xmlns:a16="http://schemas.microsoft.com/office/drawing/2014/main" id="{8F1D1F7F-5950-0B02-83B5-E7795C77EACD}"/>
              </a:ext>
            </a:extLst>
          </p:cNvPr>
          <p:cNvSpPr txBox="1">
            <a:spLocks/>
          </p:cNvSpPr>
          <p:nvPr/>
        </p:nvSpPr>
        <p:spPr>
          <a:xfrm>
            <a:off x="775635" y="2089434"/>
            <a:ext cx="8106145" cy="114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buFont typeface="Lato"/>
              <a:buNone/>
            </a:pPr>
            <a:r>
              <a:rPr lang="en-US" altLang="ko-Kore-KR" b="1" dirty="0">
                <a:solidFill>
                  <a:srgbClr val="385296"/>
                </a:solidFill>
              </a:rPr>
              <a:t>Observation #2. </a:t>
            </a:r>
            <a:r>
              <a:rPr lang="en-US" altLang="ko-Kore-KR" dirty="0"/>
              <a:t>The key factor in achieving high-quality sampling is to ensure a </a:t>
            </a:r>
            <a:r>
              <a:rPr lang="en-US" altLang="ko-Kore-KR" b="1" dirty="0"/>
              <a:t>minimum spacing among the sampled points, </a:t>
            </a:r>
            <a:r>
              <a:rPr lang="en-US" altLang="ko-Kore-KR" dirty="0"/>
              <a:t>and this information can be obtained in advance, prior to training.</a:t>
            </a:r>
          </a:p>
        </p:txBody>
      </p:sp>
    </p:spTree>
    <p:extLst>
      <p:ext uri="{BB962C8B-B14F-4D97-AF65-F5344CB8AC3E}">
        <p14:creationId xmlns:p14="http://schemas.microsoft.com/office/powerpoint/2010/main" val="418050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56" grpId="0" animBg="1"/>
      <p:bldP spid="11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835A45-2198-DC4A-A01F-33F0E890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en-US" i="1" dirty="0"/>
              <a:t>Technique #1. </a:t>
            </a:r>
            <a:r>
              <a:rPr kumimoji="1" lang="en-US" altLang="en-US" dirty="0"/>
              <a:t>Lightweight FPS (L-FPS)</a:t>
            </a: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CB4A0-7ED4-BF4C-9B5C-DE870B989D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 dirty="0"/>
          </a:p>
        </p:txBody>
      </p:sp>
      <p:sp>
        <p:nvSpPr>
          <p:cNvPr id="17" name="텍스트 개체 틀 18">
            <a:extLst>
              <a:ext uri="{FF2B5EF4-FFF2-40B4-BE49-F238E27FC236}">
                <a16:creationId xmlns:a16="http://schemas.microsoft.com/office/drawing/2014/main" id="{3C0B1E7C-6854-BE47-9199-06C0415F0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972160"/>
          </a:xfrm>
        </p:spPr>
        <p:txBody>
          <a:bodyPr/>
          <a:lstStyle/>
          <a:p>
            <a:r>
              <a:rPr lang="en-US" altLang="ko-Kore-KR" dirty="0"/>
              <a:t>We propose </a:t>
            </a:r>
            <a:r>
              <a:rPr lang="en-US" altLang="ko-Kore-KR" b="1" i="1" dirty="0"/>
              <a:t>Lightweight FPS via Progressive Near Point Filtering. </a:t>
            </a:r>
            <a:endParaRPr lang="en-US" altLang="ko-Kore-KR" b="1" i="1" dirty="0">
              <a:solidFill>
                <a:srgbClr val="E54073"/>
              </a:solidFill>
            </a:endParaRPr>
          </a:p>
        </p:txBody>
      </p:sp>
      <p:pic>
        <p:nvPicPr>
          <p:cNvPr id="547" name="그림 546">
            <a:extLst>
              <a:ext uri="{FF2B5EF4-FFF2-40B4-BE49-F238E27FC236}">
                <a16:creationId xmlns:a16="http://schemas.microsoft.com/office/drawing/2014/main" id="{8EDB4E30-C734-93B9-6584-5B1EA98A6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16" y="1779694"/>
            <a:ext cx="5513294" cy="1435256"/>
          </a:xfrm>
          <a:prstGeom prst="rect">
            <a:avLst/>
          </a:prstGeom>
        </p:spPr>
      </p:pic>
      <p:pic>
        <p:nvPicPr>
          <p:cNvPr id="548" name="그림 547">
            <a:extLst>
              <a:ext uri="{FF2B5EF4-FFF2-40B4-BE49-F238E27FC236}">
                <a16:creationId xmlns:a16="http://schemas.microsoft.com/office/drawing/2014/main" id="{FFA6016C-4680-931F-0D7D-7BAE0485D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16" y="3246283"/>
            <a:ext cx="5513294" cy="1435256"/>
          </a:xfrm>
          <a:prstGeom prst="rect">
            <a:avLst/>
          </a:prstGeom>
        </p:spPr>
      </p:pic>
      <p:pic>
        <p:nvPicPr>
          <p:cNvPr id="549" name="그림 548">
            <a:extLst>
              <a:ext uri="{FF2B5EF4-FFF2-40B4-BE49-F238E27FC236}">
                <a16:creationId xmlns:a16="http://schemas.microsoft.com/office/drawing/2014/main" id="{4D6013DF-5A29-421F-31E1-95F4BF99F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510" y="1779694"/>
            <a:ext cx="1161809" cy="2901845"/>
          </a:xfrm>
          <a:prstGeom prst="rect">
            <a:avLst/>
          </a:prstGeom>
        </p:spPr>
      </p:pic>
      <p:sp>
        <p:nvSpPr>
          <p:cNvPr id="571" name="모서리가 둥근 직사각형 570">
            <a:extLst>
              <a:ext uri="{FF2B5EF4-FFF2-40B4-BE49-F238E27FC236}">
                <a16:creationId xmlns:a16="http://schemas.microsoft.com/office/drawing/2014/main" id="{22F91F38-95B5-5680-16C6-A93D71C23081}"/>
              </a:ext>
            </a:extLst>
          </p:cNvPr>
          <p:cNvSpPr/>
          <p:nvPr/>
        </p:nvSpPr>
        <p:spPr>
          <a:xfrm>
            <a:off x="6980629" y="1655491"/>
            <a:ext cx="2052535" cy="13633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25999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en-US" b="1" dirty="0">
                <a:solidFill>
                  <a:srgbClr val="7A8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 Sampling Quality</a:t>
            </a:r>
          </a:p>
          <a:p>
            <a:pPr algn="ctr">
              <a:lnSpc>
                <a:spcPct val="120000"/>
              </a:lnSpc>
            </a:pPr>
            <a:r>
              <a:rPr kumimoji="1" lang="en-US" altLang="en-US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Minimum spacing among the sampled points are ensured.</a:t>
            </a:r>
          </a:p>
        </p:txBody>
      </p:sp>
      <p:pic>
        <p:nvPicPr>
          <p:cNvPr id="573" name="그래픽 572" descr="배지 체크 표시1 단색으로 채워진">
            <a:extLst>
              <a:ext uri="{FF2B5EF4-FFF2-40B4-BE49-F238E27FC236}">
                <a16:creationId xmlns:a16="http://schemas.microsoft.com/office/drawing/2014/main" id="{96D3591E-2830-A234-1887-AA37F42D0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06806" y="1751716"/>
            <a:ext cx="282046" cy="282046"/>
          </a:xfrm>
          <a:prstGeom prst="rect">
            <a:avLst/>
          </a:prstGeom>
        </p:spPr>
      </p:pic>
      <p:sp>
        <p:nvSpPr>
          <p:cNvPr id="576" name="모서리가 둥근 직사각형 575">
            <a:extLst>
              <a:ext uri="{FF2B5EF4-FFF2-40B4-BE49-F238E27FC236}">
                <a16:creationId xmlns:a16="http://schemas.microsoft.com/office/drawing/2014/main" id="{1A518CDE-DD7E-904A-9519-CE252D560629}"/>
              </a:ext>
            </a:extLst>
          </p:cNvPr>
          <p:cNvSpPr/>
          <p:nvPr/>
        </p:nvSpPr>
        <p:spPr>
          <a:xfrm>
            <a:off x="6980629" y="3176983"/>
            <a:ext cx="2052535" cy="15045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25999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en-US" b="1" dirty="0">
                <a:solidFill>
                  <a:srgbClr val="7A8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Enough Randomness</a:t>
            </a:r>
          </a:p>
          <a:p>
            <a:pPr algn="ctr">
              <a:lnSpc>
                <a:spcPct val="120000"/>
              </a:lnSpc>
            </a:pPr>
            <a:r>
              <a:rPr kumimoji="1" lang="en-US" altLang="en-US" dirty="0">
                <a:solidFill>
                  <a:srgbClr val="595959"/>
                </a:solidFill>
                <a:latin typeface="Lato" panose="020F0502020204030203" pitchFamily="34" charset="0"/>
                <a:cs typeface="Lato" panose="020F0502020204030203" pitchFamily="34" charset="0"/>
              </a:rPr>
              <a:t>Points are randomly selected every iteration in progressive near point filtering.</a:t>
            </a:r>
          </a:p>
        </p:txBody>
      </p:sp>
      <p:pic>
        <p:nvPicPr>
          <p:cNvPr id="574" name="그래픽 573" descr="배지 체크 표시1 단색으로 채워진">
            <a:extLst>
              <a:ext uri="{FF2B5EF4-FFF2-40B4-BE49-F238E27FC236}">
                <a16:creationId xmlns:a16="http://schemas.microsoft.com/office/drawing/2014/main" id="{24A4F9BA-450F-B276-C337-2E059D136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06806" y="3223020"/>
            <a:ext cx="282046" cy="2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6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" grpId="1" animBg="1"/>
      <p:bldP spid="5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835A45-2198-DC4A-A01F-33F0E890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en-US" dirty="0"/>
              <a:t>Aggregation - Observations</a:t>
            </a: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CB4A0-7ED4-BF4C-9B5C-DE870B989D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 dirty="0"/>
          </a:p>
        </p:txBody>
      </p:sp>
      <p:sp>
        <p:nvSpPr>
          <p:cNvPr id="7" name="텍스트 개체 틀 18">
            <a:extLst>
              <a:ext uri="{FF2B5EF4-FFF2-40B4-BE49-F238E27FC236}">
                <a16:creationId xmlns:a16="http://schemas.microsoft.com/office/drawing/2014/main" id="{C25E35F4-3CDC-7145-5403-60C0A8E94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5636" y="1152475"/>
            <a:ext cx="8106145" cy="817519"/>
          </a:xfrm>
        </p:spPr>
        <p:txBody>
          <a:bodyPr/>
          <a:lstStyle/>
          <a:p>
            <a:pPr marL="114300" indent="0">
              <a:buNone/>
            </a:pPr>
            <a:r>
              <a:rPr lang="en-US" altLang="ko-Kore-KR" b="1" dirty="0">
                <a:solidFill>
                  <a:srgbClr val="385296"/>
                </a:solidFill>
              </a:rPr>
              <a:t>Observation #1. </a:t>
            </a:r>
            <a:r>
              <a:rPr lang="en-US" altLang="ko-Kore-KR" dirty="0"/>
              <a:t>There are </a:t>
            </a:r>
            <a:r>
              <a:rPr lang="en-US" altLang="ko-Kore-KR" b="1" dirty="0"/>
              <a:t>redundant memory accesses </a:t>
            </a:r>
            <a:r>
              <a:rPr lang="en-US" altLang="ko-Kore-KR" dirty="0"/>
              <a:t>to intermediate values in forward and backward passes.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6D2BC2-DD58-791F-D604-20BD3F5D8358}"/>
              </a:ext>
            </a:extLst>
          </p:cNvPr>
          <p:cNvSpPr txBox="1"/>
          <p:nvPr/>
        </p:nvSpPr>
        <p:spPr>
          <a:xfrm>
            <a:off x="5848256" y="2249167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P1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8D42A-697D-F82C-BBD8-BE9476834C2D}"/>
              </a:ext>
            </a:extLst>
          </p:cNvPr>
          <p:cNvSpPr txBox="1"/>
          <p:nvPr/>
        </p:nvSpPr>
        <p:spPr>
          <a:xfrm>
            <a:off x="5846080" y="2369397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P2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AB23A8-0929-0452-8B0D-10BADA9920E2}"/>
              </a:ext>
            </a:extLst>
          </p:cNvPr>
          <p:cNvSpPr txBox="1"/>
          <p:nvPr/>
        </p:nvSpPr>
        <p:spPr>
          <a:xfrm>
            <a:off x="5843906" y="2489629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P3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71EA64-053F-2663-B2CA-A561C03A0446}"/>
              </a:ext>
            </a:extLst>
          </p:cNvPr>
          <p:cNvSpPr txBox="1"/>
          <p:nvPr/>
        </p:nvSpPr>
        <p:spPr>
          <a:xfrm>
            <a:off x="5846080" y="2756456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Pi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9FCA6A-1146-E563-8012-365A90CF3A64}"/>
              </a:ext>
            </a:extLst>
          </p:cNvPr>
          <p:cNvSpPr txBox="1"/>
          <p:nvPr/>
        </p:nvSpPr>
        <p:spPr>
          <a:xfrm>
            <a:off x="5852654" y="2989662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P1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B2F29E-F110-DA2B-6AC7-170907BC03F0}"/>
              </a:ext>
            </a:extLst>
          </p:cNvPr>
          <p:cNvSpPr txBox="1"/>
          <p:nvPr/>
        </p:nvSpPr>
        <p:spPr>
          <a:xfrm>
            <a:off x="5850478" y="3109894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P3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C0D55D-F929-A831-14C5-BE13342E1230}"/>
              </a:ext>
            </a:extLst>
          </p:cNvPr>
          <p:cNvSpPr txBox="1"/>
          <p:nvPr/>
        </p:nvSpPr>
        <p:spPr>
          <a:xfrm>
            <a:off x="5848304" y="3230124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P4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40C62D-F95C-C2CA-29EC-CC4FDCBEDA83}"/>
              </a:ext>
            </a:extLst>
          </p:cNvPr>
          <p:cNvSpPr txBox="1"/>
          <p:nvPr/>
        </p:nvSpPr>
        <p:spPr>
          <a:xfrm>
            <a:off x="5850478" y="3496951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Pi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5A15A0-4D8B-364C-2F75-C92904860204}"/>
              </a:ext>
            </a:extLst>
          </p:cNvPr>
          <p:cNvSpPr txBox="1"/>
          <p:nvPr/>
        </p:nvSpPr>
        <p:spPr>
          <a:xfrm>
            <a:off x="2718325" y="2866282"/>
            <a:ext cx="355789" cy="25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1074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1074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EDB4E36E-3D5E-E306-1605-A7283C74B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542877"/>
              </p:ext>
            </p:extLst>
          </p:nvPr>
        </p:nvGraphicFramePr>
        <p:xfrm>
          <a:off x="2618955" y="2304494"/>
          <a:ext cx="604176" cy="643635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16850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166238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55DEA150-09E7-667A-7BE1-CAC5002202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410063"/>
              </p:ext>
            </p:extLst>
          </p:nvPr>
        </p:nvGraphicFramePr>
        <p:xfrm>
          <a:off x="2623268" y="3078901"/>
          <a:ext cx="604176" cy="643635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16850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166238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877E34A9-1B26-56F5-DC46-6623B89F70C2}"/>
              </a:ext>
            </a:extLst>
          </p:cNvPr>
          <p:cNvSpPr txBox="1"/>
          <p:nvPr/>
        </p:nvSpPr>
        <p:spPr>
          <a:xfrm>
            <a:off x="2387395" y="2261324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P1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AB768A-9E39-22A1-1B35-7B946AFAD990}"/>
              </a:ext>
            </a:extLst>
          </p:cNvPr>
          <p:cNvSpPr txBox="1"/>
          <p:nvPr/>
        </p:nvSpPr>
        <p:spPr>
          <a:xfrm>
            <a:off x="2385219" y="2389754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P2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497E69-87E7-7F53-3C39-A42C33E32179}"/>
              </a:ext>
            </a:extLst>
          </p:cNvPr>
          <p:cNvSpPr txBox="1"/>
          <p:nvPr/>
        </p:nvSpPr>
        <p:spPr>
          <a:xfrm>
            <a:off x="2383885" y="2777656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Pi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1B6E9E-270D-94DD-5B4D-D2A3DF702F02}"/>
              </a:ext>
            </a:extLst>
          </p:cNvPr>
          <p:cNvSpPr txBox="1"/>
          <p:nvPr/>
        </p:nvSpPr>
        <p:spPr>
          <a:xfrm>
            <a:off x="2391699" y="3029040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P1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EB07BF-7C51-646A-585D-90D61CC75856}"/>
              </a:ext>
            </a:extLst>
          </p:cNvPr>
          <p:cNvSpPr txBox="1"/>
          <p:nvPr/>
        </p:nvSpPr>
        <p:spPr>
          <a:xfrm>
            <a:off x="2389525" y="3314198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P4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2431D2-B7D7-0559-038E-A69F023B07E8}"/>
              </a:ext>
            </a:extLst>
          </p:cNvPr>
          <p:cNvSpPr txBox="1"/>
          <p:nvPr/>
        </p:nvSpPr>
        <p:spPr>
          <a:xfrm>
            <a:off x="2386748" y="3580046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Pi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6B6D6F-FA02-94F4-17E7-037E6EFDA723}"/>
              </a:ext>
            </a:extLst>
          </p:cNvPr>
          <p:cNvSpPr txBox="1"/>
          <p:nvPr/>
        </p:nvSpPr>
        <p:spPr>
          <a:xfrm>
            <a:off x="2382366" y="2524317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P3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522971-E796-5038-8655-06895C3527BC}"/>
              </a:ext>
            </a:extLst>
          </p:cNvPr>
          <p:cNvSpPr txBox="1"/>
          <p:nvPr/>
        </p:nvSpPr>
        <p:spPr>
          <a:xfrm>
            <a:off x="2390082" y="3175216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P3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08BCC2FB-EA6A-BDB4-33E2-FBBFF00F3931}"/>
              </a:ext>
            </a:extLst>
          </p:cNvPr>
          <p:cNvCxnSpPr>
            <a:cxnSpLocks/>
            <a:stCxn id="18" idx="3"/>
            <a:endCxn id="54" idx="1"/>
          </p:cNvCxnSpPr>
          <p:nvPr/>
        </p:nvCxnSpPr>
        <p:spPr>
          <a:xfrm flipV="1">
            <a:off x="3227444" y="3003761"/>
            <a:ext cx="381127" cy="39695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EC425E76-620A-052C-F770-2B7D65683238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1512807" y="2366218"/>
            <a:ext cx="874588" cy="1353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35CE42A0-5A28-4114-2DF9-2DAA9A1A0295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1514485" y="2372677"/>
            <a:ext cx="877214" cy="77479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2EBF81D4-F048-EF5C-6FDB-B69DF87D206A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1508479" y="2498840"/>
            <a:ext cx="876740" cy="934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CB4B9E5F-3FB3-F391-AF44-4087D9024F40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1510076" y="2896086"/>
            <a:ext cx="873809" cy="10910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F3EC615F-2D7D-67A8-987F-F2EAA76D1D18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1505613" y="2625502"/>
            <a:ext cx="876753" cy="1724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BFB9F532-F13D-19F0-79AF-1A6D0CDA089B}"/>
              </a:ext>
            </a:extLst>
          </p:cNvPr>
          <p:cNvCxnSpPr>
            <a:cxnSpLocks/>
            <a:stCxn id="49" idx="3"/>
            <a:endCxn id="23" idx="1"/>
          </p:cNvCxnSpPr>
          <p:nvPr/>
        </p:nvCxnSpPr>
        <p:spPr>
          <a:xfrm>
            <a:off x="1508479" y="2781267"/>
            <a:ext cx="881046" cy="65136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F6209143-1216-B07A-5B1E-49BB1E11B987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1512252" y="3010559"/>
            <a:ext cx="874496" cy="68791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716FE62A-6F0E-264A-F399-32EC160BCF1F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1510634" y="2630420"/>
            <a:ext cx="879448" cy="66322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22DE38F-520B-5AB2-32A9-083D874FC773}"/>
              </a:ext>
            </a:extLst>
          </p:cNvPr>
          <p:cNvSpPr/>
          <p:nvPr/>
        </p:nvSpPr>
        <p:spPr>
          <a:xfrm>
            <a:off x="764731" y="3972556"/>
            <a:ext cx="3831403" cy="166628"/>
          </a:xfrm>
          <a:prstGeom prst="rect">
            <a:avLst/>
          </a:prstGeom>
          <a:solidFill>
            <a:srgbClr val="96CEB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138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00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Forward Pass (Group and Max Reduction)</a:t>
            </a:r>
            <a:endParaRPr kumimoji="1" lang="ko-Kore-KR" altLang="en-US" sz="1008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Apple SD Gothic Neo" panose="02000300000000000000" pitchFamily="2" charset="-127"/>
              <a:cs typeface="Lato" panose="020F0502020204030203" pitchFamily="34" charset="0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E825E585-910C-791D-46AD-2FF5F99032E8}"/>
              </a:ext>
            </a:extLst>
          </p:cNvPr>
          <p:cNvSpPr/>
          <p:nvPr/>
        </p:nvSpPr>
        <p:spPr>
          <a:xfrm>
            <a:off x="4624234" y="3973995"/>
            <a:ext cx="3831403" cy="164691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138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00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Backward Pass (Scatter and Sum Reduction)</a:t>
            </a:r>
            <a:endParaRPr kumimoji="1" lang="ko-Kore-KR" altLang="en-US" sz="1008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Apple SD Gothic Neo" panose="02000300000000000000" pitchFamily="2" charset="-127"/>
              <a:cs typeface="Lato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235DCC-BBC0-E097-EF67-A9F9B1D93E5F}"/>
              </a:ext>
            </a:extLst>
          </p:cNvPr>
          <p:cNvSpPr txBox="1"/>
          <p:nvPr/>
        </p:nvSpPr>
        <p:spPr>
          <a:xfrm>
            <a:off x="6213771" y="2842968"/>
            <a:ext cx="355789" cy="25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1074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1074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39" name="표 38">
            <a:extLst>
              <a:ext uri="{FF2B5EF4-FFF2-40B4-BE49-F238E27FC236}">
                <a16:creationId xmlns:a16="http://schemas.microsoft.com/office/drawing/2014/main" id="{116B8346-BAF5-76B8-4734-0A9E6A0DA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037455"/>
              </p:ext>
            </p:extLst>
          </p:nvPr>
        </p:nvGraphicFramePr>
        <p:xfrm>
          <a:off x="6108265" y="2304528"/>
          <a:ext cx="604176" cy="643635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16850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166238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graphicFrame>
        <p:nvGraphicFramePr>
          <p:cNvPr id="40" name="표 39">
            <a:extLst>
              <a:ext uri="{FF2B5EF4-FFF2-40B4-BE49-F238E27FC236}">
                <a16:creationId xmlns:a16="http://schemas.microsoft.com/office/drawing/2014/main" id="{6968E6C6-B188-A3D4-7520-25FC79C20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396844"/>
              </p:ext>
            </p:extLst>
          </p:nvPr>
        </p:nvGraphicFramePr>
        <p:xfrm>
          <a:off x="6112578" y="3054050"/>
          <a:ext cx="604176" cy="640430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168502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166238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7804C2FC-A4E0-E4DA-AFBB-67075B927052}"/>
              </a:ext>
            </a:extLst>
          </p:cNvPr>
          <p:cNvCxnSpPr>
            <a:cxnSpLocks/>
          </p:cNvCxnSpPr>
          <p:nvPr/>
        </p:nvCxnSpPr>
        <p:spPr>
          <a:xfrm flipV="1">
            <a:off x="5556809" y="2364666"/>
            <a:ext cx="345472" cy="14579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CD85C2A2-FF2B-1115-28B5-49B737281BEC}"/>
              </a:ext>
            </a:extLst>
          </p:cNvPr>
          <p:cNvCxnSpPr>
            <a:cxnSpLocks/>
          </p:cNvCxnSpPr>
          <p:nvPr/>
        </p:nvCxnSpPr>
        <p:spPr>
          <a:xfrm flipV="1">
            <a:off x="5552483" y="2484898"/>
            <a:ext cx="347625" cy="2841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641DD077-8F82-EA0D-EC02-00C29131C07F}"/>
              </a:ext>
            </a:extLst>
          </p:cNvPr>
          <p:cNvCxnSpPr>
            <a:cxnSpLocks/>
          </p:cNvCxnSpPr>
          <p:nvPr/>
        </p:nvCxnSpPr>
        <p:spPr>
          <a:xfrm>
            <a:off x="5554656" y="2510740"/>
            <a:ext cx="343275" cy="9438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62B64C1B-C85B-21E9-3727-391CD9DD791C}"/>
              </a:ext>
            </a:extLst>
          </p:cNvPr>
          <p:cNvCxnSpPr>
            <a:cxnSpLocks/>
          </p:cNvCxnSpPr>
          <p:nvPr/>
        </p:nvCxnSpPr>
        <p:spPr>
          <a:xfrm>
            <a:off x="5554636" y="2513311"/>
            <a:ext cx="345470" cy="35864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7FAED78F-2E6B-5F60-3BF3-CE0A043360C5}"/>
              </a:ext>
            </a:extLst>
          </p:cNvPr>
          <p:cNvCxnSpPr>
            <a:cxnSpLocks/>
          </p:cNvCxnSpPr>
          <p:nvPr/>
        </p:nvCxnSpPr>
        <p:spPr>
          <a:xfrm>
            <a:off x="5552482" y="3000819"/>
            <a:ext cx="354198" cy="10434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F3E4D33D-151B-EBE7-9D24-58CA76BC05E9}"/>
              </a:ext>
            </a:extLst>
          </p:cNvPr>
          <p:cNvCxnSpPr>
            <a:cxnSpLocks/>
          </p:cNvCxnSpPr>
          <p:nvPr/>
        </p:nvCxnSpPr>
        <p:spPr>
          <a:xfrm>
            <a:off x="5550865" y="3000818"/>
            <a:ext cx="353641" cy="22457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EE026272-5FD8-3D0C-D069-5BD8711793DA}"/>
              </a:ext>
            </a:extLst>
          </p:cNvPr>
          <p:cNvCxnSpPr>
            <a:cxnSpLocks/>
          </p:cNvCxnSpPr>
          <p:nvPr/>
        </p:nvCxnSpPr>
        <p:spPr>
          <a:xfrm>
            <a:off x="5554637" y="3000819"/>
            <a:ext cx="347694" cy="34480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2BE61D1A-36E5-A501-5FC5-A6D9DB50CC72}"/>
              </a:ext>
            </a:extLst>
          </p:cNvPr>
          <p:cNvCxnSpPr>
            <a:cxnSpLocks/>
          </p:cNvCxnSpPr>
          <p:nvPr/>
        </p:nvCxnSpPr>
        <p:spPr>
          <a:xfrm>
            <a:off x="5558963" y="3005343"/>
            <a:ext cx="345542" cy="60710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graphicFrame>
        <p:nvGraphicFramePr>
          <p:cNvPr id="49" name="표 48">
            <a:extLst>
              <a:ext uri="{FF2B5EF4-FFF2-40B4-BE49-F238E27FC236}">
                <a16:creationId xmlns:a16="http://schemas.microsoft.com/office/drawing/2014/main" id="{F84C5F09-1443-EBD9-083F-FE47883CB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913278"/>
              </p:ext>
            </p:extLst>
          </p:nvPr>
        </p:nvGraphicFramePr>
        <p:xfrm>
          <a:off x="904300" y="2301207"/>
          <a:ext cx="604179" cy="960120"/>
        </p:xfrm>
        <a:graphic>
          <a:graphicData uri="http://schemas.openxmlformats.org/drawingml/2006/table">
            <a:tbl>
              <a:tblPr firstRow="1" bandRow="1"/>
              <a:tblGrid>
                <a:gridCol w="604179">
                  <a:extLst>
                    <a:ext uri="{9D8B030D-6E8A-4147-A177-3AD203B41FA5}">
                      <a16:colId xmlns:a16="http://schemas.microsoft.com/office/drawing/2014/main" val="486005283"/>
                    </a:ext>
                  </a:extLst>
                </a:gridCol>
              </a:tblGrid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P1</a:t>
                      </a:r>
                      <a:endParaRPr kumimoji="0" lang="ko-KR" alt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524722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P2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398629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P3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421951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P4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932716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latin typeface="Consolas" panose="020B0609020204030204" pitchFamily="49" charset="0"/>
                        </a:rPr>
                        <a:t>...</a:t>
                      </a:r>
                      <a:endParaRPr lang="ko-KR" altLang="en-US" sz="900" b="1" dirty="0">
                        <a:latin typeface="Consolas" panose="020B0609020204030204" pitchFamily="49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017120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Pi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667025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...</a:t>
                      </a:r>
                      <a:endParaRPr kumimoji="0" lang="ko-KR" alt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838484"/>
                  </a:ext>
                </a:extLst>
              </a:tr>
            </a:tbl>
          </a:graphicData>
        </a:graphic>
      </p:graphicFrame>
      <p:sp>
        <p:nvSpPr>
          <p:cNvPr id="50" name="왼쪽 대괄호[L] 49">
            <a:extLst>
              <a:ext uri="{FF2B5EF4-FFF2-40B4-BE49-F238E27FC236}">
                <a16:creationId xmlns:a16="http://schemas.microsoft.com/office/drawing/2014/main" id="{38011F55-138A-7677-1F06-5FC470CDA992}"/>
              </a:ext>
            </a:extLst>
          </p:cNvPr>
          <p:cNvSpPr/>
          <p:nvPr/>
        </p:nvSpPr>
        <p:spPr>
          <a:xfrm rot="5400000">
            <a:off x="1173812" y="1963953"/>
            <a:ext cx="62321" cy="601282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8F7D7C-C81D-5AD9-7ABB-EF422697CC5C}"/>
                  </a:ext>
                </a:extLst>
              </p:cNvPr>
              <p:cNvSpPr txBox="1"/>
              <p:nvPr/>
            </p:nvSpPr>
            <p:spPr>
              <a:xfrm>
                <a:off x="1145982" y="2148377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8F7D7C-C81D-5AD9-7ABB-EF422697C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982" y="2148377"/>
                <a:ext cx="128240" cy="144527"/>
              </a:xfrm>
              <a:prstGeom prst="rect">
                <a:avLst/>
              </a:prstGeom>
              <a:blipFill>
                <a:blip r:embed="rId5"/>
                <a:stretch>
                  <a:fillRect l="-27273" r="-18182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283D7D-EDB9-EA21-CD28-E8B66C302B35}"/>
                  </a:ext>
                </a:extLst>
              </p:cNvPr>
              <p:cNvSpPr txBox="1"/>
              <p:nvPr/>
            </p:nvSpPr>
            <p:spPr>
              <a:xfrm>
                <a:off x="1642320" y="3215593"/>
                <a:ext cx="677477" cy="676272"/>
              </a:xfrm>
              <a:prstGeom prst="rect">
                <a:avLst/>
              </a:prstGeom>
              <a:solidFill>
                <a:srgbClr val="E7E6E6">
                  <a:alpha val="89804"/>
                </a:srgbClr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Read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′×</m:t>
                    </m:r>
                    <m:sSub>
                      <m:sSubPr>
                        <m:ctrlP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</m:t>
                        </m:r>
                      </m:e>
                      <m:sub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𝒏𝒆𝒊𝒈𝒉</m:t>
                        </m:r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+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Write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′×</m:t>
                    </m:r>
                    <m:sSub>
                      <m:sSubPr>
                        <m:ctrlP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</m:t>
                        </m:r>
                      </m:e>
                      <m:sub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𝒏𝒆𝒊𝒈𝒉</m:t>
                        </m:r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  <a:endParaRPr lang="ko-KR" altLang="en-US" sz="873" i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283D7D-EDB9-EA21-CD28-E8B66C302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320" y="3215593"/>
                <a:ext cx="677477" cy="676272"/>
              </a:xfrm>
              <a:prstGeom prst="rect">
                <a:avLst/>
              </a:prstGeom>
              <a:blipFill>
                <a:blip r:embed="rId6"/>
                <a:stretch>
                  <a:fillRect l="-11111" t="-1818" r="-11111" b="-36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E5BF28D2-333B-F408-A864-9508EB0C443E}"/>
              </a:ext>
            </a:extLst>
          </p:cNvPr>
          <p:cNvSpPr txBox="1"/>
          <p:nvPr/>
        </p:nvSpPr>
        <p:spPr>
          <a:xfrm>
            <a:off x="3611528" y="2401151"/>
            <a:ext cx="316241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O1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74CD150-77AD-ADFA-BF6F-6C67C396DEDC}"/>
              </a:ext>
            </a:extLst>
          </p:cNvPr>
          <p:cNvSpPr txBox="1"/>
          <p:nvPr/>
        </p:nvSpPr>
        <p:spPr>
          <a:xfrm>
            <a:off x="3608571" y="2885331"/>
            <a:ext cx="316241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On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55" name="표 54">
            <a:extLst>
              <a:ext uri="{FF2B5EF4-FFF2-40B4-BE49-F238E27FC236}">
                <a16:creationId xmlns:a16="http://schemas.microsoft.com/office/drawing/2014/main" id="{9F1D2C5F-AE6E-1C86-A747-22ED3CA5C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002923"/>
              </p:ext>
            </p:extLst>
          </p:nvPr>
        </p:nvGraphicFramePr>
        <p:xfrm>
          <a:off x="3850291" y="2443303"/>
          <a:ext cx="604176" cy="618680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362508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j-lt"/>
                          <a:ea typeface="+mn-ea"/>
                        </a:rPr>
                        <a:t> </a:t>
                      </a:r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B09B2C9F-C7BB-172B-4126-C30B5ABA73A6}"/>
              </a:ext>
            </a:extLst>
          </p:cNvPr>
          <p:cNvSpPr txBox="1"/>
          <p:nvPr/>
        </p:nvSpPr>
        <p:spPr>
          <a:xfrm>
            <a:off x="3963962" y="2631771"/>
            <a:ext cx="35578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7" name="왼쪽 대괄호[L] 56">
            <a:extLst>
              <a:ext uri="{FF2B5EF4-FFF2-40B4-BE49-F238E27FC236}">
                <a16:creationId xmlns:a16="http://schemas.microsoft.com/office/drawing/2014/main" id="{FE8B3C39-86E7-0141-CE10-45D834177A3C}"/>
              </a:ext>
            </a:extLst>
          </p:cNvPr>
          <p:cNvSpPr/>
          <p:nvPr/>
        </p:nvSpPr>
        <p:spPr>
          <a:xfrm>
            <a:off x="838843" y="2303182"/>
            <a:ext cx="64383" cy="893910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D1BDE64-6C65-1E31-AA45-01B39966D7A0}"/>
                  </a:ext>
                </a:extLst>
              </p:cNvPr>
              <p:cNvSpPr txBox="1"/>
              <p:nvPr/>
            </p:nvSpPr>
            <p:spPr>
              <a:xfrm>
                <a:off x="764733" y="2677822"/>
                <a:ext cx="118366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𝑁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D1BDE64-6C65-1E31-AA45-01B39966D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33" y="2677822"/>
                <a:ext cx="118366" cy="144527"/>
              </a:xfrm>
              <a:prstGeom prst="rect">
                <a:avLst/>
              </a:prstGeom>
              <a:blipFill>
                <a:blip r:embed="rId7"/>
                <a:stretch>
                  <a:fillRect l="-20000" r="-20000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왼쪽 대괄호[L] 58">
            <a:extLst>
              <a:ext uri="{FF2B5EF4-FFF2-40B4-BE49-F238E27FC236}">
                <a16:creationId xmlns:a16="http://schemas.microsoft.com/office/drawing/2014/main" id="{BFC0C9E1-EF84-A864-4A83-B40846EA6B8A}"/>
              </a:ext>
            </a:extLst>
          </p:cNvPr>
          <p:cNvSpPr/>
          <p:nvPr/>
        </p:nvSpPr>
        <p:spPr>
          <a:xfrm rot="5400000">
            <a:off x="2876969" y="1976701"/>
            <a:ext cx="83923" cy="601283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F8CBB77-68CC-09E8-D43D-2A64CE49FCF9}"/>
                  </a:ext>
                </a:extLst>
              </p:cNvPr>
              <p:cNvSpPr txBox="1"/>
              <p:nvPr/>
            </p:nvSpPr>
            <p:spPr>
              <a:xfrm>
                <a:off x="2860651" y="2147215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F8CBB77-68CC-09E8-D43D-2A64CE49F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651" y="2147215"/>
                <a:ext cx="128240" cy="144527"/>
              </a:xfrm>
              <a:prstGeom prst="rect">
                <a:avLst/>
              </a:prstGeom>
              <a:blipFill>
                <a:blip r:embed="rId8"/>
                <a:stretch>
                  <a:fillRect l="-27273" r="-27273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왼쪽 대괄호[L] 60">
            <a:extLst>
              <a:ext uri="{FF2B5EF4-FFF2-40B4-BE49-F238E27FC236}">
                <a16:creationId xmlns:a16="http://schemas.microsoft.com/office/drawing/2014/main" id="{85874CE8-D5F0-B9EE-5A63-556745C5B1D9}"/>
              </a:ext>
            </a:extLst>
          </p:cNvPr>
          <p:cNvSpPr/>
          <p:nvPr/>
        </p:nvSpPr>
        <p:spPr>
          <a:xfrm rot="10800000">
            <a:off x="3233509" y="2306385"/>
            <a:ext cx="64383" cy="641744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왼쪽 대괄호[L] 61">
            <a:extLst>
              <a:ext uri="{FF2B5EF4-FFF2-40B4-BE49-F238E27FC236}">
                <a16:creationId xmlns:a16="http://schemas.microsoft.com/office/drawing/2014/main" id="{AFC3D3F5-9132-0785-3CAD-A9642BB39214}"/>
              </a:ext>
            </a:extLst>
          </p:cNvPr>
          <p:cNvSpPr/>
          <p:nvPr/>
        </p:nvSpPr>
        <p:spPr>
          <a:xfrm rot="5400000">
            <a:off x="4121065" y="2103422"/>
            <a:ext cx="63778" cy="604179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56027F4-DAF7-BF2D-DE86-3BB998D10A16}"/>
                  </a:ext>
                </a:extLst>
              </p:cNvPr>
              <p:cNvSpPr txBox="1"/>
              <p:nvPr/>
            </p:nvSpPr>
            <p:spPr>
              <a:xfrm>
                <a:off x="4093228" y="2292769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56027F4-DAF7-BF2D-DE86-3BB998D10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228" y="2292769"/>
                <a:ext cx="128240" cy="144527"/>
              </a:xfrm>
              <a:prstGeom prst="rect">
                <a:avLst/>
              </a:prstGeom>
              <a:blipFill>
                <a:blip r:embed="rId9"/>
                <a:stretch>
                  <a:fillRect l="-27273" r="-2727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왼쪽 대괄호[L] 63">
            <a:extLst>
              <a:ext uri="{FF2B5EF4-FFF2-40B4-BE49-F238E27FC236}">
                <a16:creationId xmlns:a16="http://schemas.microsoft.com/office/drawing/2014/main" id="{93D8299B-6498-19A8-7E92-8EF3AD94A84C}"/>
              </a:ext>
            </a:extLst>
          </p:cNvPr>
          <p:cNvSpPr/>
          <p:nvPr/>
        </p:nvSpPr>
        <p:spPr>
          <a:xfrm rot="10800000">
            <a:off x="4468814" y="2442726"/>
            <a:ext cx="64383" cy="617796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729586F-7B2E-42C8-EE09-97FDC3695F26}"/>
                  </a:ext>
                </a:extLst>
              </p:cNvPr>
              <p:cNvSpPr txBox="1"/>
              <p:nvPr/>
            </p:nvSpPr>
            <p:spPr>
              <a:xfrm>
                <a:off x="4483227" y="2655874"/>
                <a:ext cx="98232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𝑛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729586F-7B2E-42C8-EE09-97FDC3695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227" y="2655874"/>
                <a:ext cx="98232" cy="144527"/>
              </a:xfrm>
              <a:prstGeom prst="rect">
                <a:avLst/>
              </a:prstGeom>
              <a:blipFill>
                <a:blip r:embed="rId10"/>
                <a:stretch>
                  <a:fillRect l="-11111" r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6" name="표 65">
            <a:extLst>
              <a:ext uri="{FF2B5EF4-FFF2-40B4-BE49-F238E27FC236}">
                <a16:creationId xmlns:a16="http://schemas.microsoft.com/office/drawing/2014/main" id="{CCBF2706-28D7-A5E8-60DD-6D20AB4C1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840228"/>
              </p:ext>
            </p:extLst>
          </p:nvPr>
        </p:nvGraphicFramePr>
        <p:xfrm>
          <a:off x="4945580" y="2446455"/>
          <a:ext cx="604179" cy="618680"/>
        </p:xfrm>
        <a:graphic>
          <a:graphicData uri="http://schemas.openxmlformats.org/drawingml/2006/table">
            <a:tbl>
              <a:tblPr firstRow="1" bandRow="1"/>
              <a:tblGrid>
                <a:gridCol w="604179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</a:tblGrid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G1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48335" marR="48335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3625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j-lt"/>
                          <a:ea typeface="+mn-ea"/>
                        </a:rPr>
                        <a:t> </a:t>
                      </a:r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48335" marR="48335" marT="30692" marB="30692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Gn</a:t>
                      </a:r>
                      <a:endParaRPr lang="ko-KR" altLang="en-US" sz="700" b="1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8335" marR="48335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D8FA90E3-9E22-05E7-D347-30DC8451DABD}"/>
              </a:ext>
            </a:extLst>
          </p:cNvPr>
          <p:cNvSpPr txBox="1"/>
          <p:nvPr/>
        </p:nvSpPr>
        <p:spPr>
          <a:xfrm>
            <a:off x="5064130" y="2633168"/>
            <a:ext cx="35578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" name="왼쪽 대괄호[L] 67">
            <a:extLst>
              <a:ext uri="{FF2B5EF4-FFF2-40B4-BE49-F238E27FC236}">
                <a16:creationId xmlns:a16="http://schemas.microsoft.com/office/drawing/2014/main" id="{D0964976-7231-74F5-CE62-8761372656D8}"/>
              </a:ext>
            </a:extLst>
          </p:cNvPr>
          <p:cNvSpPr/>
          <p:nvPr/>
        </p:nvSpPr>
        <p:spPr>
          <a:xfrm rot="5400000">
            <a:off x="5217226" y="2106073"/>
            <a:ext cx="59930" cy="602724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5B6C604-7096-2274-2020-DB9BBE3FE2DD}"/>
                  </a:ext>
                </a:extLst>
              </p:cNvPr>
              <p:cNvSpPr txBox="1"/>
              <p:nvPr/>
            </p:nvSpPr>
            <p:spPr>
              <a:xfrm>
                <a:off x="5190191" y="2293500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5B6C604-7096-2274-2020-DB9BBE3FE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191" y="2293500"/>
                <a:ext cx="128240" cy="144527"/>
              </a:xfrm>
              <a:prstGeom prst="rect">
                <a:avLst/>
              </a:prstGeom>
              <a:blipFill>
                <a:blip r:embed="rId11"/>
                <a:stretch>
                  <a:fillRect l="-18182" r="-2727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왼쪽 대괄호[L] 69">
            <a:extLst>
              <a:ext uri="{FF2B5EF4-FFF2-40B4-BE49-F238E27FC236}">
                <a16:creationId xmlns:a16="http://schemas.microsoft.com/office/drawing/2014/main" id="{C4E92C9D-C422-EDFD-4BFB-A94FD6AC858C}"/>
              </a:ext>
            </a:extLst>
          </p:cNvPr>
          <p:cNvSpPr/>
          <p:nvPr/>
        </p:nvSpPr>
        <p:spPr>
          <a:xfrm>
            <a:off x="4875599" y="2448263"/>
            <a:ext cx="64383" cy="617796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E14DF0F-6B4E-4016-4BB8-A67D79D499D6}"/>
                  </a:ext>
                </a:extLst>
              </p:cNvPr>
              <p:cNvSpPr txBox="1"/>
              <p:nvPr/>
            </p:nvSpPr>
            <p:spPr>
              <a:xfrm>
                <a:off x="4823011" y="2654799"/>
                <a:ext cx="98232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𝑛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E14DF0F-6B4E-4016-4BB8-A67D79D49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011" y="2654799"/>
                <a:ext cx="98232" cy="144527"/>
              </a:xfrm>
              <a:prstGeom prst="rect">
                <a:avLst/>
              </a:prstGeom>
              <a:blipFill>
                <a:blip r:embed="rId12"/>
                <a:stretch>
                  <a:fillRect l="-11111" r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AB35A5DD-3132-CB51-73CE-3C79B0C4C6A8}"/>
              </a:ext>
            </a:extLst>
          </p:cNvPr>
          <p:cNvSpPr txBox="1"/>
          <p:nvPr/>
        </p:nvSpPr>
        <p:spPr>
          <a:xfrm>
            <a:off x="714570" y="1990498"/>
            <a:ext cx="1061844" cy="226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Point</a:t>
            </a:r>
            <a:r>
              <a:rPr lang="ko-KR" altLang="en-US" sz="873" b="1" kern="1200" spc="-101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 </a:t>
            </a: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Feature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83F3EA87-2645-4A3B-BF97-5B56A5F52F29}"/>
              </a:ext>
            </a:extLst>
          </p:cNvPr>
          <p:cNvSpPr/>
          <p:nvPr/>
        </p:nvSpPr>
        <p:spPr>
          <a:xfrm>
            <a:off x="846889" y="3523536"/>
            <a:ext cx="767585" cy="391997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O1(1,2,3,… i)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39" b="1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 . .</a:t>
            </a:r>
            <a:r>
              <a:rPr kumimoji="0" lang="en-US" altLang="ko-KR" sz="7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On(1,3,4,… i)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F272022-DB16-5AEE-D65C-61E2E404215D}"/>
              </a:ext>
            </a:extLst>
          </p:cNvPr>
          <p:cNvSpPr txBox="1"/>
          <p:nvPr/>
        </p:nvSpPr>
        <p:spPr>
          <a:xfrm>
            <a:off x="3470930" y="1990342"/>
            <a:ext cx="1376965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Output</a:t>
            </a:r>
            <a:r>
              <a:rPr lang="ko-KR" altLang="en-US" sz="873" b="1" kern="1200" spc="-101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 </a:t>
            </a: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Point</a:t>
            </a:r>
          </a:p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Feature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5" name="왼쪽 대괄호[L] 74">
            <a:extLst>
              <a:ext uri="{FF2B5EF4-FFF2-40B4-BE49-F238E27FC236}">
                <a16:creationId xmlns:a16="http://schemas.microsoft.com/office/drawing/2014/main" id="{DCAF0C8D-D98F-3D2B-212A-C3085B42BA3F}"/>
              </a:ext>
            </a:extLst>
          </p:cNvPr>
          <p:cNvSpPr/>
          <p:nvPr/>
        </p:nvSpPr>
        <p:spPr>
          <a:xfrm rot="5400000">
            <a:off x="6378255" y="1966808"/>
            <a:ext cx="64810" cy="603567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BAF2825-A44D-EFA3-3CBF-E226C3F893E8}"/>
                  </a:ext>
                </a:extLst>
              </p:cNvPr>
              <p:cNvSpPr txBox="1"/>
              <p:nvPr/>
            </p:nvSpPr>
            <p:spPr>
              <a:xfrm>
                <a:off x="6360859" y="2154530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BAF2825-A44D-EFA3-3CBF-E226C3F89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859" y="2154530"/>
                <a:ext cx="128240" cy="144527"/>
              </a:xfrm>
              <a:prstGeom prst="rect">
                <a:avLst/>
              </a:prstGeom>
              <a:blipFill>
                <a:blip r:embed="rId13"/>
                <a:stretch>
                  <a:fillRect l="-18182" r="-2727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왼쪽 대괄호[L] 76">
            <a:extLst>
              <a:ext uri="{FF2B5EF4-FFF2-40B4-BE49-F238E27FC236}">
                <a16:creationId xmlns:a16="http://schemas.microsoft.com/office/drawing/2014/main" id="{6221E243-4E29-12C7-139B-87C104B4160E}"/>
              </a:ext>
            </a:extLst>
          </p:cNvPr>
          <p:cNvSpPr/>
          <p:nvPr/>
        </p:nvSpPr>
        <p:spPr>
          <a:xfrm rot="10800000">
            <a:off x="6728436" y="2304629"/>
            <a:ext cx="64383" cy="641744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FDB4841-A74E-6DF3-41DB-C5A9DE1621E0}"/>
              </a:ext>
            </a:extLst>
          </p:cNvPr>
          <p:cNvSpPr txBox="1"/>
          <p:nvPr/>
        </p:nvSpPr>
        <p:spPr>
          <a:xfrm>
            <a:off x="7282058" y="2394751"/>
            <a:ext cx="31577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G1’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1A24B5A-1ADF-4188-4D45-4C0731F1BF3F}"/>
              </a:ext>
            </a:extLst>
          </p:cNvPr>
          <p:cNvSpPr txBox="1"/>
          <p:nvPr/>
        </p:nvSpPr>
        <p:spPr>
          <a:xfrm>
            <a:off x="7282058" y="2534739"/>
            <a:ext cx="31577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G2’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2E644E9-7B6A-5DA1-276F-E8DEAB4EC7BD}"/>
              </a:ext>
            </a:extLst>
          </p:cNvPr>
          <p:cNvSpPr txBox="1"/>
          <p:nvPr/>
        </p:nvSpPr>
        <p:spPr>
          <a:xfrm>
            <a:off x="7286408" y="2791823"/>
            <a:ext cx="31577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G4’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9AC4F26-B70D-07CA-C7CE-730DDB257557}"/>
              </a:ext>
            </a:extLst>
          </p:cNvPr>
          <p:cNvSpPr txBox="1"/>
          <p:nvPr/>
        </p:nvSpPr>
        <p:spPr>
          <a:xfrm>
            <a:off x="7284228" y="2659041"/>
            <a:ext cx="31577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G3’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82" name="표 81">
            <a:extLst>
              <a:ext uri="{FF2B5EF4-FFF2-40B4-BE49-F238E27FC236}">
                <a16:creationId xmlns:a16="http://schemas.microsoft.com/office/drawing/2014/main" id="{811301D3-FDC9-DCEA-58CA-A9E4D5688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389652"/>
              </p:ext>
            </p:extLst>
          </p:nvPr>
        </p:nvGraphicFramePr>
        <p:xfrm>
          <a:off x="7568207" y="2442516"/>
          <a:ext cx="604176" cy="980807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26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1226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26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168502"/>
                  </a:ext>
                </a:extLst>
              </a:tr>
              <a:tr h="1226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166238"/>
                  </a:ext>
                </a:extLst>
              </a:tr>
              <a:tr h="122601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  <a:tr h="1226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078894"/>
                  </a:ext>
                </a:extLst>
              </a:tr>
              <a:tr h="245201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374902984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C040068C-EE05-0D90-4A49-690943EF0CB4}"/>
              </a:ext>
            </a:extLst>
          </p:cNvPr>
          <p:cNvSpPr txBox="1"/>
          <p:nvPr/>
        </p:nvSpPr>
        <p:spPr>
          <a:xfrm>
            <a:off x="7685722" y="3170481"/>
            <a:ext cx="35578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DD5642B-7730-FF6F-D128-1A195A381531}"/>
              </a:ext>
            </a:extLst>
          </p:cNvPr>
          <p:cNvSpPr txBox="1"/>
          <p:nvPr/>
        </p:nvSpPr>
        <p:spPr>
          <a:xfrm>
            <a:off x="7685722" y="2851399"/>
            <a:ext cx="35578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5" name="왼쪽 대괄호[L] 84">
            <a:extLst>
              <a:ext uri="{FF2B5EF4-FFF2-40B4-BE49-F238E27FC236}">
                <a16:creationId xmlns:a16="http://schemas.microsoft.com/office/drawing/2014/main" id="{CE30AD55-57EC-D2B7-21F3-0117D37D4D52}"/>
              </a:ext>
            </a:extLst>
          </p:cNvPr>
          <p:cNvSpPr/>
          <p:nvPr/>
        </p:nvSpPr>
        <p:spPr>
          <a:xfrm rot="5400000">
            <a:off x="7828761" y="2114590"/>
            <a:ext cx="83501" cy="603752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BCB0B0C-BA2B-ADF6-5C83-E864F12BAAC6}"/>
                  </a:ext>
                </a:extLst>
              </p:cNvPr>
              <p:cNvSpPr txBox="1"/>
              <p:nvPr/>
            </p:nvSpPr>
            <p:spPr>
              <a:xfrm>
                <a:off x="7816329" y="2291246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BCB0B0C-BA2B-ADF6-5C83-E864F12BA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329" y="2291246"/>
                <a:ext cx="128240" cy="144527"/>
              </a:xfrm>
              <a:prstGeom prst="rect">
                <a:avLst/>
              </a:prstGeom>
              <a:blipFill>
                <a:blip r:embed="rId14"/>
                <a:stretch>
                  <a:fillRect l="-27273" r="-27273"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왼쪽 대괄호[L] 86">
            <a:extLst>
              <a:ext uri="{FF2B5EF4-FFF2-40B4-BE49-F238E27FC236}">
                <a16:creationId xmlns:a16="http://schemas.microsoft.com/office/drawing/2014/main" id="{4E828536-6CB5-5DB2-7A7B-04CD0AF6EDE2}"/>
              </a:ext>
            </a:extLst>
          </p:cNvPr>
          <p:cNvSpPr/>
          <p:nvPr/>
        </p:nvSpPr>
        <p:spPr>
          <a:xfrm rot="10800000">
            <a:off x="8192271" y="2444006"/>
            <a:ext cx="62220" cy="973499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3D4FE12-104B-043B-C342-2B3877C075B5}"/>
                  </a:ext>
                </a:extLst>
              </p:cNvPr>
              <p:cNvSpPr txBox="1"/>
              <p:nvPr/>
            </p:nvSpPr>
            <p:spPr>
              <a:xfrm>
                <a:off x="8192271" y="2872023"/>
                <a:ext cx="118366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𝑁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3D4FE12-104B-043B-C342-2B3877C07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271" y="2872023"/>
                <a:ext cx="118366" cy="144527"/>
              </a:xfrm>
              <a:prstGeom prst="rect">
                <a:avLst/>
              </a:prstGeom>
              <a:blipFill>
                <a:blip r:embed="rId15"/>
                <a:stretch>
                  <a:fillRect l="-30000" r="-20000"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041B7205-71C0-5F62-925C-99943685E880}"/>
              </a:ext>
            </a:extLst>
          </p:cNvPr>
          <p:cNvSpPr txBox="1"/>
          <p:nvPr/>
        </p:nvSpPr>
        <p:spPr>
          <a:xfrm>
            <a:off x="7405959" y="1984398"/>
            <a:ext cx="921861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Next</a:t>
            </a:r>
            <a:r>
              <a:rPr lang="en-US" altLang="ko-KR" sz="873" b="1" kern="1200" spc="-101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 </a:t>
            </a: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Layer Gradient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90" name="직선 화살표 연결선 89">
            <a:extLst>
              <a:ext uri="{FF2B5EF4-FFF2-40B4-BE49-F238E27FC236}">
                <a16:creationId xmlns:a16="http://schemas.microsoft.com/office/drawing/2014/main" id="{989D0AEA-C60E-6E4C-5B29-ADAD8BA2358C}"/>
              </a:ext>
            </a:extLst>
          </p:cNvPr>
          <p:cNvCxnSpPr>
            <a:cxnSpLocks/>
            <a:endCxn id="78" idx="1"/>
          </p:cNvCxnSpPr>
          <p:nvPr/>
        </p:nvCxnSpPr>
        <p:spPr>
          <a:xfrm>
            <a:off x="6712698" y="2362058"/>
            <a:ext cx="569360" cy="15112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91" name="직선 화살표 연결선 90">
            <a:extLst>
              <a:ext uri="{FF2B5EF4-FFF2-40B4-BE49-F238E27FC236}">
                <a16:creationId xmlns:a16="http://schemas.microsoft.com/office/drawing/2014/main" id="{EC8410A6-2B17-1FCA-5069-5890647CC35E}"/>
              </a:ext>
            </a:extLst>
          </p:cNvPr>
          <p:cNvCxnSpPr>
            <a:cxnSpLocks/>
            <a:endCxn id="78" idx="1"/>
          </p:cNvCxnSpPr>
          <p:nvPr/>
        </p:nvCxnSpPr>
        <p:spPr>
          <a:xfrm flipV="1">
            <a:off x="6714839" y="2513181"/>
            <a:ext cx="567219" cy="60890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9F06BC4A-A2DD-F4FB-CF0F-0E94CC6E4043}"/>
              </a:ext>
            </a:extLst>
          </p:cNvPr>
          <p:cNvSpPr txBox="1"/>
          <p:nvPr/>
        </p:nvSpPr>
        <p:spPr>
          <a:xfrm>
            <a:off x="4636553" y="1988722"/>
            <a:ext cx="1231825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Backpropagated</a:t>
            </a:r>
          </a:p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Gradients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6E94283D-2089-328C-36FA-11C8CFC2C0E1}"/>
                  </a:ext>
                </a:extLst>
              </p:cNvPr>
              <p:cNvSpPr txBox="1"/>
              <p:nvPr/>
            </p:nvSpPr>
            <p:spPr>
              <a:xfrm>
                <a:off x="3281802" y="3217519"/>
                <a:ext cx="676681" cy="678226"/>
              </a:xfrm>
              <a:prstGeom prst="rect">
                <a:avLst/>
              </a:prstGeom>
              <a:solidFill>
                <a:srgbClr val="E7E6E6">
                  <a:alpha val="89804"/>
                </a:srgbClr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Read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′×</m:t>
                    </m:r>
                    <m:sSub>
                      <m:sSubPr>
                        <m:ctrlP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</m:t>
                        </m:r>
                      </m:e>
                      <m:sub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𝒏𝒆𝒊𝒈𝒉</m:t>
                        </m:r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+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Write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</m:t>
                    </m:r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  <a:endParaRPr lang="ko-KR" altLang="en-US" sz="873" i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6E94283D-2089-328C-36FA-11C8CFC2C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802" y="3217519"/>
                <a:ext cx="676681" cy="678226"/>
              </a:xfrm>
              <a:prstGeom prst="rect">
                <a:avLst/>
              </a:prstGeom>
              <a:blipFill>
                <a:blip r:embed="rId16"/>
                <a:stretch>
                  <a:fillRect l="-11111" t="-1852" r="-11111" b="-555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04EA46D-7C2D-5431-095B-C288068DC304}"/>
                  </a:ext>
                </a:extLst>
              </p:cNvPr>
              <p:cNvSpPr txBox="1"/>
              <p:nvPr/>
            </p:nvSpPr>
            <p:spPr>
              <a:xfrm>
                <a:off x="5149706" y="3212868"/>
                <a:ext cx="676681" cy="677936"/>
              </a:xfrm>
              <a:prstGeom prst="rect">
                <a:avLst/>
              </a:prstGeom>
              <a:solidFill>
                <a:srgbClr val="E7E6E6">
                  <a:alpha val="89804"/>
                </a:srgbClr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Read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</m:t>
                    </m:r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+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Write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</m:t>
                    </m:r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  <a:endParaRPr lang="ko-KR" altLang="en-US" sz="873" i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04EA46D-7C2D-5431-095B-C288068DC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706" y="3212868"/>
                <a:ext cx="676681" cy="677936"/>
              </a:xfrm>
              <a:prstGeom prst="rect">
                <a:avLst/>
              </a:prstGeom>
              <a:blipFill>
                <a:blip r:embed="rId17"/>
                <a:stretch>
                  <a:fillRect l="-3704" r="-5556" b="-36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5" name="직선 화살표 연결선 94">
            <a:extLst>
              <a:ext uri="{FF2B5EF4-FFF2-40B4-BE49-F238E27FC236}">
                <a16:creationId xmlns:a16="http://schemas.microsoft.com/office/drawing/2014/main" id="{464FC195-8307-08E5-A98D-91FCCBC44B1E}"/>
              </a:ext>
            </a:extLst>
          </p:cNvPr>
          <p:cNvCxnSpPr>
            <a:cxnSpLocks/>
            <a:stCxn id="39" idx="3"/>
            <a:endCxn id="81" idx="1"/>
          </p:cNvCxnSpPr>
          <p:nvPr/>
        </p:nvCxnSpPr>
        <p:spPr>
          <a:xfrm>
            <a:off x="6712441" y="2626345"/>
            <a:ext cx="571787" cy="15112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96" name="직선 화살표 연결선 95">
            <a:extLst>
              <a:ext uri="{FF2B5EF4-FFF2-40B4-BE49-F238E27FC236}">
                <a16:creationId xmlns:a16="http://schemas.microsoft.com/office/drawing/2014/main" id="{F408C2B9-C0BF-3FBE-0EEC-34969928FF19}"/>
              </a:ext>
            </a:extLst>
          </p:cNvPr>
          <p:cNvCxnSpPr>
            <a:cxnSpLocks/>
            <a:endCxn id="81" idx="1"/>
          </p:cNvCxnSpPr>
          <p:nvPr/>
        </p:nvCxnSpPr>
        <p:spPr>
          <a:xfrm flipV="1">
            <a:off x="6717167" y="2777471"/>
            <a:ext cx="567061" cy="45818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14C80A-6920-7D95-6097-1A52B11E30E3}"/>
                  </a:ext>
                </a:extLst>
              </p:cNvPr>
              <p:cNvSpPr txBox="1"/>
              <p:nvPr/>
            </p:nvSpPr>
            <p:spPr>
              <a:xfrm>
                <a:off x="6758514" y="3212835"/>
                <a:ext cx="768911" cy="677936"/>
              </a:xfrm>
              <a:prstGeom prst="rect">
                <a:avLst/>
              </a:prstGeom>
              <a:solidFill>
                <a:srgbClr val="E7E6E6">
                  <a:alpha val="89804"/>
                </a:srgbClr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Read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𝟐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′×</m:t>
                    </m:r>
                    <m:sSub>
                      <m:sSubPr>
                        <m:ctrlP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</m:t>
                        </m:r>
                      </m:e>
                      <m:sub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𝒏𝒆𝒊𝒈𝒉</m:t>
                        </m:r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+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Write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′×</m:t>
                    </m:r>
                    <m:sSub>
                      <m:sSubPr>
                        <m:ctrlP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</m:t>
                        </m:r>
                      </m:e>
                      <m:sub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𝒏𝒆𝒊𝒈𝒉</m:t>
                        </m:r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  <a:endParaRPr lang="ko-KR" altLang="en-US" sz="873" i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14C80A-6920-7D95-6097-1A52B11E3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514" y="3212835"/>
                <a:ext cx="768911" cy="677936"/>
              </a:xfrm>
              <a:prstGeom prst="rect">
                <a:avLst/>
              </a:prstGeom>
              <a:blipFill>
                <a:blip r:embed="rId18"/>
                <a:stretch>
                  <a:fillRect l="-8197" t="-1818" r="-8197" b="-36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8" name="직선 화살표 연결선 97">
            <a:extLst>
              <a:ext uri="{FF2B5EF4-FFF2-40B4-BE49-F238E27FC236}">
                <a16:creationId xmlns:a16="http://schemas.microsoft.com/office/drawing/2014/main" id="{3D8EFD4B-441A-8A7D-0FAD-100BD8884EC0}"/>
              </a:ext>
            </a:extLst>
          </p:cNvPr>
          <p:cNvCxnSpPr>
            <a:cxnSpLocks/>
            <a:stCxn id="61" idx="1"/>
            <a:endCxn id="53" idx="1"/>
          </p:cNvCxnSpPr>
          <p:nvPr/>
        </p:nvCxnSpPr>
        <p:spPr>
          <a:xfrm flipV="1">
            <a:off x="3297892" y="2519581"/>
            <a:ext cx="313636" cy="10767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0EED3061-D2C0-F966-2776-6EC45DED2BB2}"/>
                  </a:ext>
                </a:extLst>
              </p:cNvPr>
              <p:cNvSpPr txBox="1"/>
              <p:nvPr/>
            </p:nvSpPr>
            <p:spPr>
              <a:xfrm>
                <a:off x="3228304" y="2673524"/>
                <a:ext cx="384948" cy="1259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none" lIns="0" tIns="0" rIns="0" bIns="0" rtlCol="0" anchor="b" anchorCtr="0">
                <a:noAutofit/>
              </a:bodyPr>
              <a:lstStyle/>
              <a:p>
                <a:pPr defTabSz="457200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𝑛𝑒𝑖𝑔h</m:t>
                          </m:r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ko-KR" altLang="en-US" sz="939" kern="1200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0EED3061-D2C0-F966-2776-6EC45DED2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304" y="2673524"/>
                <a:ext cx="384948" cy="125903"/>
              </a:xfrm>
              <a:prstGeom prst="rect">
                <a:avLst/>
              </a:prstGeom>
              <a:blipFill>
                <a:blip r:embed="rId19"/>
                <a:stretch>
                  <a:fillRect l="-3226" b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TextBox 99">
            <a:extLst>
              <a:ext uri="{FF2B5EF4-FFF2-40B4-BE49-F238E27FC236}">
                <a16:creationId xmlns:a16="http://schemas.microsoft.com/office/drawing/2014/main" id="{D7921098-DD67-AD00-D395-9A6031008BA6}"/>
              </a:ext>
            </a:extLst>
          </p:cNvPr>
          <p:cNvSpPr txBox="1"/>
          <p:nvPr/>
        </p:nvSpPr>
        <p:spPr>
          <a:xfrm>
            <a:off x="7284229" y="3038509"/>
            <a:ext cx="31577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Gi’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0429D253-EFA1-F223-A265-2C59EA442262}"/>
                  </a:ext>
                </a:extLst>
              </p:cNvPr>
              <p:cNvSpPr txBox="1"/>
              <p:nvPr/>
            </p:nvSpPr>
            <p:spPr>
              <a:xfrm>
                <a:off x="6728646" y="2476880"/>
                <a:ext cx="384948" cy="1259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none" lIns="0" tIns="0" rIns="0" bIns="0" rtlCol="0" anchor="b" anchorCtr="0">
                <a:noAutofit/>
              </a:bodyPr>
              <a:lstStyle/>
              <a:p>
                <a:pPr defTabSz="457200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𝑛𝑒𝑖𝑔h</m:t>
                          </m:r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ko-KR" altLang="en-US" sz="939" kern="1200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0429D253-EFA1-F223-A265-2C59EA442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46" y="2476880"/>
                <a:ext cx="384948" cy="125903"/>
              </a:xfrm>
              <a:prstGeom prst="rect">
                <a:avLst/>
              </a:prstGeom>
              <a:blipFill>
                <a:blip r:embed="rId20"/>
                <a:stretch>
                  <a:fillRect b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>
            <a:extLst>
              <a:ext uri="{FF2B5EF4-FFF2-40B4-BE49-F238E27FC236}">
                <a16:creationId xmlns:a16="http://schemas.microsoft.com/office/drawing/2014/main" id="{ED3C5584-AE62-CCFB-0D0C-E89C6DB8634B}"/>
              </a:ext>
            </a:extLst>
          </p:cNvPr>
          <p:cNvSpPr txBox="1"/>
          <p:nvPr/>
        </p:nvSpPr>
        <p:spPr>
          <a:xfrm>
            <a:off x="1692204" y="1981489"/>
            <a:ext cx="708787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939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❶</a:t>
            </a:r>
            <a:r>
              <a:rPr lang="ko-KR" altLang="en-US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 </a:t>
            </a: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</a:t>
            </a:r>
            <a:endParaRPr lang="ko-KR" altLang="en-US" sz="939" b="1" kern="1200" dirty="0">
              <a:solidFill>
                <a:srgbClr val="4472C4">
                  <a:lumMod val="75000"/>
                </a:srgbClr>
              </a:solidFill>
              <a:latin typeface="Lato" panose="020F0502020204030203" pitchFamily="34" charset="0"/>
              <a:ea typeface="맑은 고딕" panose="020B0503020000020004" pitchFamily="34" charset="-127"/>
              <a:cs typeface="Lato" panose="020F0502020204030203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E0317EE-48F7-0020-19EF-2534D9E76AF2}"/>
              </a:ext>
            </a:extLst>
          </p:cNvPr>
          <p:cNvSpPr txBox="1"/>
          <p:nvPr/>
        </p:nvSpPr>
        <p:spPr>
          <a:xfrm>
            <a:off x="2994036" y="1979800"/>
            <a:ext cx="1044881" cy="38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939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❷</a:t>
            </a:r>
            <a:r>
              <a:rPr lang="ko-KR" altLang="en-US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 </a:t>
            </a: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Max</a:t>
            </a:r>
          </a:p>
          <a:p>
            <a:pPr algn="ctr" defTabSz="457200">
              <a:buClrTx/>
              <a:buFontTx/>
              <a:buNone/>
            </a:pP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Reduction</a:t>
            </a:r>
            <a:endParaRPr lang="ko-KR" altLang="en-US" sz="939" b="1" kern="1200" dirty="0">
              <a:solidFill>
                <a:srgbClr val="4472C4">
                  <a:lumMod val="75000"/>
                </a:srgbClr>
              </a:solidFill>
              <a:latin typeface="Lato" panose="020F0502020204030203" pitchFamily="34" charset="0"/>
              <a:ea typeface="맑은 고딕" panose="020B0503020000020004" pitchFamily="34" charset="-127"/>
              <a:cs typeface="Lato" panose="020F0502020204030203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C60557D-74E7-5514-2507-FC6FEEBBBAEE}"/>
              </a:ext>
            </a:extLst>
          </p:cNvPr>
          <p:cNvSpPr txBox="1"/>
          <p:nvPr/>
        </p:nvSpPr>
        <p:spPr>
          <a:xfrm>
            <a:off x="5684695" y="1985058"/>
            <a:ext cx="735501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939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❸</a:t>
            </a:r>
            <a:r>
              <a:rPr lang="ko-KR" altLang="en-US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 </a:t>
            </a: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Scatter</a:t>
            </a:r>
            <a:endParaRPr lang="ko-KR" altLang="en-US" sz="939" b="1" kern="1200" dirty="0">
              <a:solidFill>
                <a:srgbClr val="4472C4">
                  <a:lumMod val="75000"/>
                </a:srgbClr>
              </a:solidFill>
              <a:latin typeface="Lato" panose="020F0502020204030203" pitchFamily="34" charset="0"/>
              <a:ea typeface="맑은 고딕" panose="020B0503020000020004" pitchFamily="34" charset="-127"/>
              <a:cs typeface="Lato" panose="020F0502020204030203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1DDDC7D-D6DB-EE48-740A-F8413C8498AA}"/>
              </a:ext>
            </a:extLst>
          </p:cNvPr>
          <p:cNvSpPr txBox="1"/>
          <p:nvPr/>
        </p:nvSpPr>
        <p:spPr>
          <a:xfrm>
            <a:off x="6728776" y="1981935"/>
            <a:ext cx="783285" cy="38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939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❹</a:t>
            </a: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 Sum Reduction</a:t>
            </a:r>
            <a:endParaRPr lang="ko-KR" altLang="en-US" sz="939" b="1" kern="1200" dirty="0">
              <a:solidFill>
                <a:srgbClr val="4472C4">
                  <a:lumMod val="75000"/>
                </a:srgbClr>
              </a:solidFill>
              <a:latin typeface="Lato" panose="020F0502020204030203" pitchFamily="34" charset="0"/>
              <a:ea typeface="맑은 고딕" panose="020B0503020000020004" pitchFamily="34" charset="-127"/>
              <a:cs typeface="Lato" panose="020F0502020204030203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30C2F88-C8C5-9420-E2E3-38DDC0CFE690}"/>
              </a:ext>
            </a:extLst>
          </p:cNvPr>
          <p:cNvSpPr txBox="1"/>
          <p:nvPr/>
        </p:nvSpPr>
        <p:spPr>
          <a:xfrm>
            <a:off x="589069" y="3242294"/>
            <a:ext cx="1330094" cy="334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90000"/>
              </a:lnSpc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Neighbor</a:t>
            </a:r>
          </a:p>
          <a:p>
            <a:pPr algn="ctr" defTabSz="457200">
              <a:lnSpc>
                <a:spcPct val="90000"/>
              </a:lnSpc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Index Table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모서리가 둥근 직사각형 106">
                <a:extLst>
                  <a:ext uri="{FF2B5EF4-FFF2-40B4-BE49-F238E27FC236}">
                    <a16:creationId xmlns:a16="http://schemas.microsoft.com/office/drawing/2014/main" id="{5BD6CE4C-79E2-F2DF-1319-1D866E5924B9}"/>
                  </a:ext>
                </a:extLst>
              </p:cNvPr>
              <p:cNvSpPr/>
              <p:nvPr/>
            </p:nvSpPr>
            <p:spPr>
              <a:xfrm>
                <a:off x="620386" y="4250774"/>
                <a:ext cx="7903225" cy="5384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108000" bIns="125999"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kumimoji="1" lang="en-US" altLang="en-US" sz="1600" b="1" dirty="0">
                    <a:solidFill>
                      <a:srgbClr val="385296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[Forward]  </a:t>
                </a:r>
                <a:r>
                  <a:rPr kumimoji="1" lang="en-US" altLang="en-US" sz="1600" b="1" dirty="0">
                    <a:solidFill>
                      <a:srgbClr val="595959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en-US" altLang="ko-KR" b="1" i="1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ko-KR" b="1" i="1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sSup>
                      <m:sSupPr>
                        <m:ctrlPr>
                          <a:rPr lang="en-US" altLang="ko-KR" b="1" i="1" kern="1200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kern="1200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altLang="ko-KR" b="1" i="1" kern="1200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b="1" i="1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𝒏𝒆𝒊𝒈𝒉</m:t>
                        </m:r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  <m:r>
                      <a:rPr lang="en-US" altLang="ko-KR" b="1" i="1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b="1" i="1" kern="120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sSup>
                      <m:sSupPr>
                        <m:ctrlP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en-US" sz="1600" b="1" dirty="0">
                    <a:solidFill>
                      <a:srgbClr val="595959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”</a:t>
                </a:r>
                <a:r>
                  <a:rPr kumimoji="1" lang="en-US" altLang="en-US" sz="1600" dirty="0">
                    <a:solidFill>
                      <a:srgbClr val="595959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memory access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kumimoji="1" lang="en-US" altLang="en-US" sz="1600" b="1" dirty="0">
                    <a:solidFill>
                      <a:srgbClr val="385296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[Backward]  </a:t>
                </a:r>
                <a:r>
                  <a:rPr kumimoji="1" lang="en-US" altLang="en-US" sz="1600" b="1" dirty="0">
                    <a:solidFill>
                      <a:srgbClr val="595959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en-US" altLang="ko-KR" b="1" i="1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ko-KR" b="1" i="1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sSup>
                      <m:sSupPr>
                        <m:ctrlPr>
                          <a:rPr lang="en-US" altLang="ko-KR" b="1" i="1" kern="1200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kern="1200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altLang="ko-KR" b="1" i="1" kern="1200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b="1" i="1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𝒏𝒆𝒊𝒈𝒉</m:t>
                        </m:r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  <m:r>
                      <a:rPr lang="en-US" altLang="ko-KR" b="1" i="1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b="1" i="1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ko-KR" b="1" i="1" kern="120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sSup>
                      <m:sSupPr>
                        <m:ctrlP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en-US" sz="1600" b="1" dirty="0">
                    <a:solidFill>
                      <a:srgbClr val="595959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” </a:t>
                </a:r>
                <a:r>
                  <a:rPr kumimoji="1" lang="en-US" altLang="en-US" sz="1600" dirty="0">
                    <a:solidFill>
                      <a:srgbClr val="595959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memory access</a:t>
                </a:r>
                <a:endParaRPr kumimoji="1" lang="en-US" altLang="en-US" sz="1600" b="1" dirty="0">
                  <a:solidFill>
                    <a:srgbClr val="595959"/>
                  </a:solidFill>
                  <a:latin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107" name="모서리가 둥근 직사각형 106">
                <a:extLst>
                  <a:ext uri="{FF2B5EF4-FFF2-40B4-BE49-F238E27FC236}">
                    <a16:creationId xmlns:a16="http://schemas.microsoft.com/office/drawing/2014/main" id="{5BD6CE4C-79E2-F2DF-1319-1D866E5924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86" y="4250774"/>
                <a:ext cx="7903225" cy="538473"/>
              </a:xfrm>
              <a:prstGeom prst="roundRect">
                <a:avLst/>
              </a:prstGeom>
              <a:blipFill>
                <a:blip r:embed="rId21"/>
                <a:stretch>
                  <a:fillRect t="-13636" b="-181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래픽 2" descr="클립보드 단색으로 채워진">
            <a:extLst>
              <a:ext uri="{FF2B5EF4-FFF2-40B4-BE49-F238E27FC236}">
                <a16:creationId xmlns:a16="http://schemas.microsoft.com/office/drawing/2014/main" id="{481ED3E7-53E4-3E44-3CC0-DBAFAD8BF20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70872" y="116091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8" grpId="0"/>
      <p:bldP spid="52" grpId="0" animBg="1"/>
      <p:bldP spid="53" grpId="0"/>
      <p:bldP spid="54" grpId="0"/>
      <p:bldP spid="56" grpId="0"/>
      <p:bldP spid="59" grpId="0" animBg="1"/>
      <p:bldP spid="60" grpId="0" animBg="1"/>
      <p:bldP spid="61" grpId="0" animBg="1"/>
      <p:bldP spid="61" grpId="1" animBg="1"/>
      <p:bldP spid="62" grpId="0" animBg="1"/>
      <p:bldP spid="63" grpId="0" animBg="1"/>
      <p:bldP spid="64" grpId="0" animBg="1"/>
      <p:bldP spid="65" grpId="0" animBg="1"/>
      <p:bldP spid="74" grpId="0"/>
      <p:bldP spid="75" grpId="0" animBg="1"/>
      <p:bldP spid="76" grpId="0" animBg="1"/>
      <p:bldP spid="77" grpId="0" animBg="1"/>
      <p:bldP spid="77" grpId="1" animBg="1"/>
      <p:bldP spid="78" grpId="0"/>
      <p:bldP spid="79" grpId="0"/>
      <p:bldP spid="80" grpId="0"/>
      <p:bldP spid="81" grpId="0"/>
      <p:bldP spid="83" grpId="0"/>
      <p:bldP spid="84" grpId="0"/>
      <p:bldP spid="85" grpId="0" animBg="1"/>
      <p:bldP spid="86" grpId="0" animBg="1"/>
      <p:bldP spid="87" grpId="0" animBg="1"/>
      <p:bldP spid="88" grpId="0" animBg="1"/>
      <p:bldP spid="89" grpId="0"/>
      <p:bldP spid="93" grpId="0" animBg="1"/>
      <p:bldP spid="94" grpId="0" animBg="1"/>
      <p:bldP spid="97" grpId="0" animBg="1"/>
      <p:bldP spid="99" grpId="0" animBg="1"/>
      <p:bldP spid="99" grpId="1" animBg="1"/>
      <p:bldP spid="100" grpId="0"/>
      <p:bldP spid="101" grpId="0" animBg="1"/>
      <p:bldP spid="102" grpId="0"/>
      <p:bldP spid="103" grpId="0"/>
      <p:bldP spid="104" grpId="0"/>
      <p:bldP spid="105" grpId="0"/>
      <p:bldP spid="10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835A45-2198-DC4A-A01F-33F0E890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en-US" dirty="0"/>
              <a:t>Aggregation - Observations</a:t>
            </a: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CB4A0-7ED4-BF4C-9B5C-DE870B989D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 dirty="0"/>
          </a:p>
        </p:txBody>
      </p:sp>
      <p:sp>
        <p:nvSpPr>
          <p:cNvPr id="7" name="텍스트 개체 틀 18">
            <a:extLst>
              <a:ext uri="{FF2B5EF4-FFF2-40B4-BE49-F238E27FC236}">
                <a16:creationId xmlns:a16="http://schemas.microsoft.com/office/drawing/2014/main" id="{C25E35F4-3CDC-7145-5403-60C0A8E94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5636" y="1152475"/>
            <a:ext cx="8106145" cy="817519"/>
          </a:xfrm>
        </p:spPr>
        <p:txBody>
          <a:bodyPr/>
          <a:lstStyle/>
          <a:p>
            <a:pPr marL="114300" indent="0">
              <a:buNone/>
            </a:pPr>
            <a:r>
              <a:rPr lang="en-US" altLang="ko-Kore-KR" b="1" dirty="0">
                <a:solidFill>
                  <a:srgbClr val="38529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Observation #2.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Ineffectual computations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 performed in the backward pass.</a:t>
            </a:r>
          </a:p>
        </p:txBody>
      </p:sp>
      <p:sp>
        <p:nvSpPr>
          <p:cNvPr id="506" name="TextBox 505">
            <a:extLst>
              <a:ext uri="{FF2B5EF4-FFF2-40B4-BE49-F238E27FC236}">
                <a16:creationId xmlns:a16="http://schemas.microsoft.com/office/drawing/2014/main" id="{70F245B9-4E7E-B570-248B-9702C9C3F035}"/>
              </a:ext>
            </a:extLst>
          </p:cNvPr>
          <p:cNvSpPr txBox="1"/>
          <p:nvPr/>
        </p:nvSpPr>
        <p:spPr>
          <a:xfrm>
            <a:off x="5848256" y="2249167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P1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C9EFD871-86BD-3412-99E0-ADEF2EEEC6EB}"/>
              </a:ext>
            </a:extLst>
          </p:cNvPr>
          <p:cNvSpPr txBox="1"/>
          <p:nvPr/>
        </p:nvSpPr>
        <p:spPr>
          <a:xfrm>
            <a:off x="5846080" y="2369397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P2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807831E7-4BAE-A7D8-417F-C67D23224622}"/>
              </a:ext>
            </a:extLst>
          </p:cNvPr>
          <p:cNvSpPr txBox="1"/>
          <p:nvPr/>
        </p:nvSpPr>
        <p:spPr>
          <a:xfrm>
            <a:off x="5843906" y="2489629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P3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B4ED2DD4-0C41-091D-E774-E0FE63337914}"/>
              </a:ext>
            </a:extLst>
          </p:cNvPr>
          <p:cNvSpPr txBox="1"/>
          <p:nvPr/>
        </p:nvSpPr>
        <p:spPr>
          <a:xfrm>
            <a:off x="5846080" y="2756456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Pi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62429197-B812-E46D-5DA7-7F128474FB19}"/>
              </a:ext>
            </a:extLst>
          </p:cNvPr>
          <p:cNvSpPr txBox="1"/>
          <p:nvPr/>
        </p:nvSpPr>
        <p:spPr>
          <a:xfrm>
            <a:off x="5852654" y="2989662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P1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C14FAD49-6A4A-82CD-E8FF-586CBA0D769C}"/>
              </a:ext>
            </a:extLst>
          </p:cNvPr>
          <p:cNvSpPr txBox="1"/>
          <p:nvPr/>
        </p:nvSpPr>
        <p:spPr>
          <a:xfrm>
            <a:off x="5850478" y="3109894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P3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B3033168-3D74-36F5-D030-D56D396C41FF}"/>
              </a:ext>
            </a:extLst>
          </p:cNvPr>
          <p:cNvSpPr txBox="1"/>
          <p:nvPr/>
        </p:nvSpPr>
        <p:spPr>
          <a:xfrm>
            <a:off x="5848304" y="3230124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P4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B238BFB4-C49A-7A4A-3A87-8DABB318A5D2}"/>
              </a:ext>
            </a:extLst>
          </p:cNvPr>
          <p:cNvSpPr txBox="1"/>
          <p:nvPr/>
        </p:nvSpPr>
        <p:spPr>
          <a:xfrm>
            <a:off x="5850478" y="3496951"/>
            <a:ext cx="43483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</a:t>
            </a:r>
            <a:r>
              <a:rPr lang="en-US" altLang="ko-KR" sz="939" b="1" kern="1200" baseline="-250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Pi</a:t>
            </a:r>
            <a:endParaRPr lang="ko-KR" altLang="en-US" sz="939" b="1" kern="1200" baseline="-250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50A2D3EA-2DDB-31FF-7083-A117D97EF2DE}"/>
              </a:ext>
            </a:extLst>
          </p:cNvPr>
          <p:cNvSpPr txBox="1"/>
          <p:nvPr/>
        </p:nvSpPr>
        <p:spPr>
          <a:xfrm>
            <a:off x="2718325" y="2866282"/>
            <a:ext cx="355789" cy="25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1074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1074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515" name="표 514">
            <a:extLst>
              <a:ext uri="{FF2B5EF4-FFF2-40B4-BE49-F238E27FC236}">
                <a16:creationId xmlns:a16="http://schemas.microsoft.com/office/drawing/2014/main" id="{71A74BDE-946E-1881-B945-EEEA06FA8C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498873"/>
              </p:ext>
            </p:extLst>
          </p:nvPr>
        </p:nvGraphicFramePr>
        <p:xfrm>
          <a:off x="2618955" y="2304494"/>
          <a:ext cx="604176" cy="643635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16850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166238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graphicFrame>
        <p:nvGraphicFramePr>
          <p:cNvPr id="516" name="표 515">
            <a:extLst>
              <a:ext uri="{FF2B5EF4-FFF2-40B4-BE49-F238E27FC236}">
                <a16:creationId xmlns:a16="http://schemas.microsoft.com/office/drawing/2014/main" id="{FADD9D85-0A8F-B1DB-AD14-EE02B0EB8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324260"/>
              </p:ext>
            </p:extLst>
          </p:nvPr>
        </p:nvGraphicFramePr>
        <p:xfrm>
          <a:off x="2623268" y="3078901"/>
          <a:ext cx="604176" cy="643635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16850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166238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sp>
        <p:nvSpPr>
          <p:cNvPr id="517" name="TextBox 516">
            <a:extLst>
              <a:ext uri="{FF2B5EF4-FFF2-40B4-BE49-F238E27FC236}">
                <a16:creationId xmlns:a16="http://schemas.microsoft.com/office/drawing/2014/main" id="{25C831C2-4329-A8C5-963E-7B676310E522}"/>
              </a:ext>
            </a:extLst>
          </p:cNvPr>
          <p:cNvSpPr txBox="1"/>
          <p:nvPr/>
        </p:nvSpPr>
        <p:spPr>
          <a:xfrm>
            <a:off x="2387395" y="2261324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P1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0EE2C3B8-4FD8-E13F-30B2-F7C410213E50}"/>
              </a:ext>
            </a:extLst>
          </p:cNvPr>
          <p:cNvSpPr txBox="1"/>
          <p:nvPr/>
        </p:nvSpPr>
        <p:spPr>
          <a:xfrm>
            <a:off x="2385219" y="2389754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P2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E2F565D5-2EDC-3630-7239-6B94157623A3}"/>
              </a:ext>
            </a:extLst>
          </p:cNvPr>
          <p:cNvSpPr txBox="1"/>
          <p:nvPr/>
        </p:nvSpPr>
        <p:spPr>
          <a:xfrm>
            <a:off x="2383885" y="2777656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Pi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E0408B2D-70BB-6CCF-66E3-CB4BA6D1DA41}"/>
              </a:ext>
            </a:extLst>
          </p:cNvPr>
          <p:cNvSpPr txBox="1"/>
          <p:nvPr/>
        </p:nvSpPr>
        <p:spPr>
          <a:xfrm>
            <a:off x="2391699" y="3029040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P1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4F7247F6-E841-231B-0C38-4B9412C07319}"/>
              </a:ext>
            </a:extLst>
          </p:cNvPr>
          <p:cNvSpPr txBox="1"/>
          <p:nvPr/>
        </p:nvSpPr>
        <p:spPr>
          <a:xfrm>
            <a:off x="2389525" y="3314198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P4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724CF98D-7EFF-B5C9-07E6-B497EE55BF26}"/>
              </a:ext>
            </a:extLst>
          </p:cNvPr>
          <p:cNvSpPr txBox="1"/>
          <p:nvPr/>
        </p:nvSpPr>
        <p:spPr>
          <a:xfrm>
            <a:off x="2386748" y="3580046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Pi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DCBC7522-3DE4-38E0-DB48-3F6C24DA320C}"/>
              </a:ext>
            </a:extLst>
          </p:cNvPr>
          <p:cNvSpPr txBox="1"/>
          <p:nvPr/>
        </p:nvSpPr>
        <p:spPr>
          <a:xfrm>
            <a:off x="2382366" y="2524317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P3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F73E1EE4-53F2-EABF-11BE-03A5AA2DD46F}"/>
              </a:ext>
            </a:extLst>
          </p:cNvPr>
          <p:cNvSpPr txBox="1"/>
          <p:nvPr/>
        </p:nvSpPr>
        <p:spPr>
          <a:xfrm>
            <a:off x="2390082" y="3175216"/>
            <a:ext cx="342306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P3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525" name="직선 화살표 연결선 524">
            <a:extLst>
              <a:ext uri="{FF2B5EF4-FFF2-40B4-BE49-F238E27FC236}">
                <a16:creationId xmlns:a16="http://schemas.microsoft.com/office/drawing/2014/main" id="{C768872B-4712-FF32-BFBB-FFCB413E33D6}"/>
              </a:ext>
            </a:extLst>
          </p:cNvPr>
          <p:cNvCxnSpPr>
            <a:cxnSpLocks/>
            <a:stCxn id="516" idx="3"/>
            <a:endCxn id="552" idx="1"/>
          </p:cNvCxnSpPr>
          <p:nvPr/>
        </p:nvCxnSpPr>
        <p:spPr>
          <a:xfrm flipV="1">
            <a:off x="3227444" y="3003761"/>
            <a:ext cx="381127" cy="39695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26" name="직선 화살표 연결선 525">
            <a:extLst>
              <a:ext uri="{FF2B5EF4-FFF2-40B4-BE49-F238E27FC236}">
                <a16:creationId xmlns:a16="http://schemas.microsoft.com/office/drawing/2014/main" id="{5CD4A425-D262-DF40-A7BE-C3DBF1D97F87}"/>
              </a:ext>
            </a:extLst>
          </p:cNvPr>
          <p:cNvCxnSpPr>
            <a:cxnSpLocks/>
            <a:endCxn id="517" idx="1"/>
          </p:cNvCxnSpPr>
          <p:nvPr/>
        </p:nvCxnSpPr>
        <p:spPr>
          <a:xfrm>
            <a:off x="1512807" y="2366218"/>
            <a:ext cx="874588" cy="1353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27" name="직선 화살표 연결선 526">
            <a:extLst>
              <a:ext uri="{FF2B5EF4-FFF2-40B4-BE49-F238E27FC236}">
                <a16:creationId xmlns:a16="http://schemas.microsoft.com/office/drawing/2014/main" id="{E80FD6D2-A82B-5D90-8769-DA46C74E6C2D}"/>
              </a:ext>
            </a:extLst>
          </p:cNvPr>
          <p:cNvCxnSpPr>
            <a:cxnSpLocks/>
            <a:endCxn id="520" idx="1"/>
          </p:cNvCxnSpPr>
          <p:nvPr/>
        </p:nvCxnSpPr>
        <p:spPr>
          <a:xfrm>
            <a:off x="1514485" y="2372677"/>
            <a:ext cx="877214" cy="77479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28" name="직선 화살표 연결선 527">
            <a:extLst>
              <a:ext uri="{FF2B5EF4-FFF2-40B4-BE49-F238E27FC236}">
                <a16:creationId xmlns:a16="http://schemas.microsoft.com/office/drawing/2014/main" id="{B6B33DAE-D8FB-05A0-F445-B503A8A372BF}"/>
              </a:ext>
            </a:extLst>
          </p:cNvPr>
          <p:cNvCxnSpPr>
            <a:cxnSpLocks/>
            <a:endCxn id="518" idx="1"/>
          </p:cNvCxnSpPr>
          <p:nvPr/>
        </p:nvCxnSpPr>
        <p:spPr>
          <a:xfrm>
            <a:off x="1508479" y="2498840"/>
            <a:ext cx="876740" cy="934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29" name="직선 화살표 연결선 528">
            <a:extLst>
              <a:ext uri="{FF2B5EF4-FFF2-40B4-BE49-F238E27FC236}">
                <a16:creationId xmlns:a16="http://schemas.microsoft.com/office/drawing/2014/main" id="{F7250AA0-4BCA-C4D8-24F0-2214AB1F1C10}"/>
              </a:ext>
            </a:extLst>
          </p:cNvPr>
          <p:cNvCxnSpPr>
            <a:cxnSpLocks/>
            <a:endCxn id="519" idx="1"/>
          </p:cNvCxnSpPr>
          <p:nvPr/>
        </p:nvCxnSpPr>
        <p:spPr>
          <a:xfrm flipV="1">
            <a:off x="1510076" y="2896086"/>
            <a:ext cx="873809" cy="10910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30" name="직선 화살표 연결선 529">
            <a:extLst>
              <a:ext uri="{FF2B5EF4-FFF2-40B4-BE49-F238E27FC236}">
                <a16:creationId xmlns:a16="http://schemas.microsoft.com/office/drawing/2014/main" id="{41C32996-F912-575B-1D6B-27B09F405FBE}"/>
              </a:ext>
            </a:extLst>
          </p:cNvPr>
          <p:cNvCxnSpPr>
            <a:cxnSpLocks/>
            <a:endCxn id="523" idx="1"/>
          </p:cNvCxnSpPr>
          <p:nvPr/>
        </p:nvCxnSpPr>
        <p:spPr>
          <a:xfrm>
            <a:off x="1505613" y="2625502"/>
            <a:ext cx="876753" cy="1724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31" name="직선 화살표 연결선 530">
            <a:extLst>
              <a:ext uri="{FF2B5EF4-FFF2-40B4-BE49-F238E27FC236}">
                <a16:creationId xmlns:a16="http://schemas.microsoft.com/office/drawing/2014/main" id="{E04530BC-701B-452F-B85D-A350EFA05BCD}"/>
              </a:ext>
            </a:extLst>
          </p:cNvPr>
          <p:cNvCxnSpPr>
            <a:cxnSpLocks/>
            <a:stCxn id="547" idx="3"/>
            <a:endCxn id="521" idx="1"/>
          </p:cNvCxnSpPr>
          <p:nvPr/>
        </p:nvCxnSpPr>
        <p:spPr>
          <a:xfrm>
            <a:off x="1508479" y="2781267"/>
            <a:ext cx="881046" cy="65136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32" name="직선 화살표 연결선 531">
            <a:extLst>
              <a:ext uri="{FF2B5EF4-FFF2-40B4-BE49-F238E27FC236}">
                <a16:creationId xmlns:a16="http://schemas.microsoft.com/office/drawing/2014/main" id="{0917A404-D9EF-2638-D504-C38436EE7A5B}"/>
              </a:ext>
            </a:extLst>
          </p:cNvPr>
          <p:cNvCxnSpPr>
            <a:cxnSpLocks/>
            <a:endCxn id="522" idx="1"/>
          </p:cNvCxnSpPr>
          <p:nvPr/>
        </p:nvCxnSpPr>
        <p:spPr>
          <a:xfrm>
            <a:off x="1512252" y="3010559"/>
            <a:ext cx="874496" cy="68791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33" name="직선 화살표 연결선 532">
            <a:extLst>
              <a:ext uri="{FF2B5EF4-FFF2-40B4-BE49-F238E27FC236}">
                <a16:creationId xmlns:a16="http://schemas.microsoft.com/office/drawing/2014/main" id="{4DBB8E76-FCFF-E0C1-83C8-AFA11AB8E7D5}"/>
              </a:ext>
            </a:extLst>
          </p:cNvPr>
          <p:cNvCxnSpPr>
            <a:cxnSpLocks/>
            <a:endCxn id="524" idx="1"/>
          </p:cNvCxnSpPr>
          <p:nvPr/>
        </p:nvCxnSpPr>
        <p:spPr>
          <a:xfrm>
            <a:off x="1510634" y="2630420"/>
            <a:ext cx="879448" cy="66322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sp>
        <p:nvSpPr>
          <p:cNvPr id="534" name="직사각형 533">
            <a:extLst>
              <a:ext uri="{FF2B5EF4-FFF2-40B4-BE49-F238E27FC236}">
                <a16:creationId xmlns:a16="http://schemas.microsoft.com/office/drawing/2014/main" id="{A6C74616-0906-6A4D-E499-E6452F587D2B}"/>
              </a:ext>
            </a:extLst>
          </p:cNvPr>
          <p:cNvSpPr/>
          <p:nvPr/>
        </p:nvSpPr>
        <p:spPr>
          <a:xfrm>
            <a:off x="764731" y="3972556"/>
            <a:ext cx="3831403" cy="166628"/>
          </a:xfrm>
          <a:prstGeom prst="rect">
            <a:avLst/>
          </a:prstGeom>
          <a:solidFill>
            <a:srgbClr val="97CEB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138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00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Forward Pass (Group and Max Reduction)</a:t>
            </a:r>
            <a:endParaRPr kumimoji="1" lang="ko-Kore-KR" altLang="en-US" sz="1008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Apple SD Gothic Neo" panose="02000300000000000000" pitchFamily="2" charset="-127"/>
              <a:cs typeface="Lato" panose="020F0502020204030203" pitchFamily="34" charset="0"/>
            </a:endParaRPr>
          </a:p>
        </p:txBody>
      </p:sp>
      <p:sp>
        <p:nvSpPr>
          <p:cNvPr id="535" name="직사각형 534">
            <a:extLst>
              <a:ext uri="{FF2B5EF4-FFF2-40B4-BE49-F238E27FC236}">
                <a16:creationId xmlns:a16="http://schemas.microsoft.com/office/drawing/2014/main" id="{AE6AD2D8-2D1A-A6F2-BF81-C264C23F71EE}"/>
              </a:ext>
            </a:extLst>
          </p:cNvPr>
          <p:cNvSpPr/>
          <p:nvPr/>
        </p:nvSpPr>
        <p:spPr>
          <a:xfrm>
            <a:off x="4624234" y="3973995"/>
            <a:ext cx="3831403" cy="164691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138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00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Backward Pass (Scatter and Sum Reduction)</a:t>
            </a:r>
            <a:endParaRPr kumimoji="1" lang="ko-Kore-KR" altLang="en-US" sz="1008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Apple SD Gothic Neo" panose="02000300000000000000" pitchFamily="2" charset="-127"/>
              <a:cs typeface="Lato" panose="020F0502020204030203" pitchFamily="34" charset="0"/>
            </a:endParaRPr>
          </a:p>
        </p:txBody>
      </p:sp>
      <p:sp>
        <p:nvSpPr>
          <p:cNvPr id="536" name="TextBox 535">
            <a:extLst>
              <a:ext uri="{FF2B5EF4-FFF2-40B4-BE49-F238E27FC236}">
                <a16:creationId xmlns:a16="http://schemas.microsoft.com/office/drawing/2014/main" id="{5CD03747-3228-BDC1-3A1F-F3838A8CCB8F}"/>
              </a:ext>
            </a:extLst>
          </p:cNvPr>
          <p:cNvSpPr txBox="1"/>
          <p:nvPr/>
        </p:nvSpPr>
        <p:spPr>
          <a:xfrm>
            <a:off x="6213771" y="2842968"/>
            <a:ext cx="355789" cy="25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1074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1074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537" name="표 536">
            <a:extLst>
              <a:ext uri="{FF2B5EF4-FFF2-40B4-BE49-F238E27FC236}">
                <a16:creationId xmlns:a16="http://schemas.microsoft.com/office/drawing/2014/main" id="{A285E1B2-96FF-85B4-FDE6-3D8734223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48722"/>
              </p:ext>
            </p:extLst>
          </p:nvPr>
        </p:nvGraphicFramePr>
        <p:xfrm>
          <a:off x="6108265" y="2304528"/>
          <a:ext cx="604176" cy="643635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168502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166238"/>
                  </a:ext>
                </a:extLst>
              </a:tr>
              <a:tr h="1287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graphicFrame>
        <p:nvGraphicFramePr>
          <p:cNvPr id="538" name="표 537">
            <a:extLst>
              <a:ext uri="{FF2B5EF4-FFF2-40B4-BE49-F238E27FC236}">
                <a16:creationId xmlns:a16="http://schemas.microsoft.com/office/drawing/2014/main" id="{056E3B7B-05C4-CBA6-5879-04357E6315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224589"/>
              </p:ext>
            </p:extLst>
          </p:nvPr>
        </p:nvGraphicFramePr>
        <p:xfrm>
          <a:off x="6112578" y="3054050"/>
          <a:ext cx="604176" cy="640430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168502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166238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3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cxnSp>
        <p:nvCxnSpPr>
          <p:cNvPr id="539" name="직선 화살표 연결선 538">
            <a:extLst>
              <a:ext uri="{FF2B5EF4-FFF2-40B4-BE49-F238E27FC236}">
                <a16:creationId xmlns:a16="http://schemas.microsoft.com/office/drawing/2014/main" id="{5329C885-99EB-7EAD-71A3-738A8BCCC855}"/>
              </a:ext>
            </a:extLst>
          </p:cNvPr>
          <p:cNvCxnSpPr>
            <a:cxnSpLocks/>
          </p:cNvCxnSpPr>
          <p:nvPr/>
        </p:nvCxnSpPr>
        <p:spPr>
          <a:xfrm flipV="1">
            <a:off x="5556809" y="2364666"/>
            <a:ext cx="345472" cy="14579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40" name="직선 화살표 연결선 539">
            <a:extLst>
              <a:ext uri="{FF2B5EF4-FFF2-40B4-BE49-F238E27FC236}">
                <a16:creationId xmlns:a16="http://schemas.microsoft.com/office/drawing/2014/main" id="{268B3E2F-5401-06A2-677D-360212074D54}"/>
              </a:ext>
            </a:extLst>
          </p:cNvPr>
          <p:cNvCxnSpPr>
            <a:cxnSpLocks/>
          </p:cNvCxnSpPr>
          <p:nvPr/>
        </p:nvCxnSpPr>
        <p:spPr>
          <a:xfrm flipV="1">
            <a:off x="5552483" y="2484898"/>
            <a:ext cx="347625" cy="2841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41" name="직선 화살표 연결선 540">
            <a:extLst>
              <a:ext uri="{FF2B5EF4-FFF2-40B4-BE49-F238E27FC236}">
                <a16:creationId xmlns:a16="http://schemas.microsoft.com/office/drawing/2014/main" id="{5C530741-5D0B-55D1-0413-FEFA94206210}"/>
              </a:ext>
            </a:extLst>
          </p:cNvPr>
          <p:cNvCxnSpPr>
            <a:cxnSpLocks/>
          </p:cNvCxnSpPr>
          <p:nvPr/>
        </p:nvCxnSpPr>
        <p:spPr>
          <a:xfrm>
            <a:off x="5554656" y="2510740"/>
            <a:ext cx="343275" cy="9438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42" name="직선 화살표 연결선 541">
            <a:extLst>
              <a:ext uri="{FF2B5EF4-FFF2-40B4-BE49-F238E27FC236}">
                <a16:creationId xmlns:a16="http://schemas.microsoft.com/office/drawing/2014/main" id="{19372BA0-F673-D585-465C-044BD8E2EA29}"/>
              </a:ext>
            </a:extLst>
          </p:cNvPr>
          <p:cNvCxnSpPr>
            <a:cxnSpLocks/>
          </p:cNvCxnSpPr>
          <p:nvPr/>
        </p:nvCxnSpPr>
        <p:spPr>
          <a:xfrm>
            <a:off x="5554636" y="2513311"/>
            <a:ext cx="345470" cy="35864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43" name="직선 화살표 연결선 542">
            <a:extLst>
              <a:ext uri="{FF2B5EF4-FFF2-40B4-BE49-F238E27FC236}">
                <a16:creationId xmlns:a16="http://schemas.microsoft.com/office/drawing/2014/main" id="{10CB3E87-ED71-82E7-B53C-7C6B108A5137}"/>
              </a:ext>
            </a:extLst>
          </p:cNvPr>
          <p:cNvCxnSpPr>
            <a:cxnSpLocks/>
          </p:cNvCxnSpPr>
          <p:nvPr/>
        </p:nvCxnSpPr>
        <p:spPr>
          <a:xfrm>
            <a:off x="5552482" y="3000819"/>
            <a:ext cx="354198" cy="10434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44" name="직선 화살표 연결선 543">
            <a:extLst>
              <a:ext uri="{FF2B5EF4-FFF2-40B4-BE49-F238E27FC236}">
                <a16:creationId xmlns:a16="http://schemas.microsoft.com/office/drawing/2014/main" id="{AC7B0D36-7D50-1288-8448-785DA31D12FE}"/>
              </a:ext>
            </a:extLst>
          </p:cNvPr>
          <p:cNvCxnSpPr>
            <a:cxnSpLocks/>
          </p:cNvCxnSpPr>
          <p:nvPr/>
        </p:nvCxnSpPr>
        <p:spPr>
          <a:xfrm>
            <a:off x="5550865" y="3000818"/>
            <a:ext cx="353641" cy="22457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45" name="직선 화살표 연결선 544">
            <a:extLst>
              <a:ext uri="{FF2B5EF4-FFF2-40B4-BE49-F238E27FC236}">
                <a16:creationId xmlns:a16="http://schemas.microsoft.com/office/drawing/2014/main" id="{531A19A4-8E09-4598-E198-7604D6337375}"/>
              </a:ext>
            </a:extLst>
          </p:cNvPr>
          <p:cNvCxnSpPr>
            <a:cxnSpLocks/>
          </p:cNvCxnSpPr>
          <p:nvPr/>
        </p:nvCxnSpPr>
        <p:spPr>
          <a:xfrm>
            <a:off x="5554637" y="3000819"/>
            <a:ext cx="347694" cy="34480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46" name="직선 화살표 연결선 545">
            <a:extLst>
              <a:ext uri="{FF2B5EF4-FFF2-40B4-BE49-F238E27FC236}">
                <a16:creationId xmlns:a16="http://schemas.microsoft.com/office/drawing/2014/main" id="{B103305F-A1AC-9058-73DE-448C79133E08}"/>
              </a:ext>
            </a:extLst>
          </p:cNvPr>
          <p:cNvCxnSpPr>
            <a:cxnSpLocks/>
          </p:cNvCxnSpPr>
          <p:nvPr/>
        </p:nvCxnSpPr>
        <p:spPr>
          <a:xfrm>
            <a:off x="5558963" y="3005343"/>
            <a:ext cx="345542" cy="60710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graphicFrame>
        <p:nvGraphicFramePr>
          <p:cNvPr id="547" name="표 546">
            <a:extLst>
              <a:ext uri="{FF2B5EF4-FFF2-40B4-BE49-F238E27FC236}">
                <a16:creationId xmlns:a16="http://schemas.microsoft.com/office/drawing/2014/main" id="{35E2ADA0-6941-4E78-D5BB-A306DFBD0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716743"/>
              </p:ext>
            </p:extLst>
          </p:nvPr>
        </p:nvGraphicFramePr>
        <p:xfrm>
          <a:off x="904300" y="2301207"/>
          <a:ext cx="604179" cy="960120"/>
        </p:xfrm>
        <a:graphic>
          <a:graphicData uri="http://schemas.openxmlformats.org/drawingml/2006/table">
            <a:tbl>
              <a:tblPr firstRow="1" bandRow="1"/>
              <a:tblGrid>
                <a:gridCol w="604179">
                  <a:extLst>
                    <a:ext uri="{9D8B030D-6E8A-4147-A177-3AD203B41FA5}">
                      <a16:colId xmlns:a16="http://schemas.microsoft.com/office/drawing/2014/main" val="486005283"/>
                    </a:ext>
                  </a:extLst>
                </a:gridCol>
              </a:tblGrid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P1</a:t>
                      </a:r>
                      <a:endParaRPr kumimoji="0" lang="ko-KR" alt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524722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P2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398629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P3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421951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P4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932716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latin typeface="Consolas" panose="020B0609020204030204" pitchFamily="49" charset="0"/>
                        </a:rPr>
                        <a:t>...</a:t>
                      </a:r>
                      <a:endParaRPr lang="ko-KR" altLang="en-US" sz="900" b="1" dirty="0">
                        <a:latin typeface="Consolas" panose="020B0609020204030204" pitchFamily="49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017120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Pi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667025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...</a:t>
                      </a:r>
                      <a:endParaRPr kumimoji="0" lang="ko-KR" alt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838484"/>
                  </a:ext>
                </a:extLst>
              </a:tr>
            </a:tbl>
          </a:graphicData>
        </a:graphic>
      </p:graphicFrame>
      <p:sp>
        <p:nvSpPr>
          <p:cNvPr id="548" name="왼쪽 대괄호[L] 547">
            <a:extLst>
              <a:ext uri="{FF2B5EF4-FFF2-40B4-BE49-F238E27FC236}">
                <a16:creationId xmlns:a16="http://schemas.microsoft.com/office/drawing/2014/main" id="{6309539D-B620-AEC8-3541-0A94EE69E9DD}"/>
              </a:ext>
            </a:extLst>
          </p:cNvPr>
          <p:cNvSpPr/>
          <p:nvPr/>
        </p:nvSpPr>
        <p:spPr>
          <a:xfrm rot="5400000">
            <a:off x="1173812" y="1963953"/>
            <a:ext cx="62321" cy="601282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9" name="TextBox 548">
                <a:extLst>
                  <a:ext uri="{FF2B5EF4-FFF2-40B4-BE49-F238E27FC236}">
                    <a16:creationId xmlns:a16="http://schemas.microsoft.com/office/drawing/2014/main" id="{2291FCA7-D8D1-9B94-A192-10DF0E0DB883}"/>
                  </a:ext>
                </a:extLst>
              </p:cNvPr>
              <p:cNvSpPr txBox="1"/>
              <p:nvPr/>
            </p:nvSpPr>
            <p:spPr>
              <a:xfrm>
                <a:off x="1145982" y="2148377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49" name="TextBox 548">
                <a:extLst>
                  <a:ext uri="{FF2B5EF4-FFF2-40B4-BE49-F238E27FC236}">
                    <a16:creationId xmlns:a16="http://schemas.microsoft.com/office/drawing/2014/main" id="{2291FCA7-D8D1-9B94-A192-10DF0E0DB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982" y="2148377"/>
                <a:ext cx="128240" cy="144527"/>
              </a:xfrm>
              <a:prstGeom prst="rect">
                <a:avLst/>
              </a:prstGeom>
              <a:blipFill>
                <a:blip r:embed="rId5"/>
                <a:stretch>
                  <a:fillRect l="-27273" r="-18182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0" name="TextBox 549">
                <a:extLst>
                  <a:ext uri="{FF2B5EF4-FFF2-40B4-BE49-F238E27FC236}">
                    <a16:creationId xmlns:a16="http://schemas.microsoft.com/office/drawing/2014/main" id="{4D02011D-8D78-A9A2-CA7A-B5AEA42D6758}"/>
                  </a:ext>
                </a:extLst>
              </p:cNvPr>
              <p:cNvSpPr txBox="1"/>
              <p:nvPr/>
            </p:nvSpPr>
            <p:spPr>
              <a:xfrm>
                <a:off x="1642320" y="3215593"/>
                <a:ext cx="677477" cy="676272"/>
              </a:xfrm>
              <a:prstGeom prst="rect">
                <a:avLst/>
              </a:prstGeom>
              <a:solidFill>
                <a:srgbClr val="E7E6E6">
                  <a:alpha val="89804"/>
                </a:srgbClr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Read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′×</m:t>
                    </m:r>
                    <m:sSub>
                      <m:sSubPr>
                        <m:ctrlP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</m:t>
                        </m:r>
                      </m:e>
                      <m:sub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𝒏𝒆𝒊𝒈𝒉</m:t>
                        </m:r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+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Write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′×</m:t>
                    </m:r>
                    <m:sSub>
                      <m:sSubPr>
                        <m:ctrlP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</m:t>
                        </m:r>
                      </m:e>
                      <m:sub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𝒏𝒆𝒊𝒈𝒉</m:t>
                        </m:r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  <a:endParaRPr lang="ko-KR" altLang="en-US" sz="873" i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50" name="TextBox 549">
                <a:extLst>
                  <a:ext uri="{FF2B5EF4-FFF2-40B4-BE49-F238E27FC236}">
                    <a16:creationId xmlns:a16="http://schemas.microsoft.com/office/drawing/2014/main" id="{4D02011D-8D78-A9A2-CA7A-B5AEA42D6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320" y="3215593"/>
                <a:ext cx="677477" cy="676272"/>
              </a:xfrm>
              <a:prstGeom prst="rect">
                <a:avLst/>
              </a:prstGeom>
              <a:blipFill>
                <a:blip r:embed="rId6"/>
                <a:stretch>
                  <a:fillRect l="-11111" t="-1818" r="-11111" b="-36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1" name="TextBox 550">
            <a:extLst>
              <a:ext uri="{FF2B5EF4-FFF2-40B4-BE49-F238E27FC236}">
                <a16:creationId xmlns:a16="http://schemas.microsoft.com/office/drawing/2014/main" id="{5B7CC974-BB09-A3B3-D342-BAB299896247}"/>
              </a:ext>
            </a:extLst>
          </p:cNvPr>
          <p:cNvSpPr txBox="1"/>
          <p:nvPr/>
        </p:nvSpPr>
        <p:spPr>
          <a:xfrm>
            <a:off x="3611528" y="2401151"/>
            <a:ext cx="316241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O1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52" name="TextBox 551">
            <a:extLst>
              <a:ext uri="{FF2B5EF4-FFF2-40B4-BE49-F238E27FC236}">
                <a16:creationId xmlns:a16="http://schemas.microsoft.com/office/drawing/2014/main" id="{6A4B2FBE-6879-1939-7694-0CC6B98B6FA0}"/>
              </a:ext>
            </a:extLst>
          </p:cNvPr>
          <p:cNvSpPr txBox="1"/>
          <p:nvPr/>
        </p:nvSpPr>
        <p:spPr>
          <a:xfrm>
            <a:off x="3608571" y="2885331"/>
            <a:ext cx="316241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On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553" name="표 552">
            <a:extLst>
              <a:ext uri="{FF2B5EF4-FFF2-40B4-BE49-F238E27FC236}">
                <a16:creationId xmlns:a16="http://schemas.microsoft.com/office/drawing/2014/main" id="{992C4C96-D8F1-44CA-C866-E09CA5024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131214"/>
              </p:ext>
            </p:extLst>
          </p:nvPr>
        </p:nvGraphicFramePr>
        <p:xfrm>
          <a:off x="3850291" y="2443303"/>
          <a:ext cx="604176" cy="618680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362508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j-lt"/>
                          <a:ea typeface="+mn-ea"/>
                        </a:rPr>
                        <a:t> </a:t>
                      </a:r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sp>
        <p:nvSpPr>
          <p:cNvPr id="554" name="TextBox 553">
            <a:extLst>
              <a:ext uri="{FF2B5EF4-FFF2-40B4-BE49-F238E27FC236}">
                <a16:creationId xmlns:a16="http://schemas.microsoft.com/office/drawing/2014/main" id="{E634C1DF-4D8D-C2EE-9C46-F5AA22DC88B8}"/>
              </a:ext>
            </a:extLst>
          </p:cNvPr>
          <p:cNvSpPr txBox="1"/>
          <p:nvPr/>
        </p:nvSpPr>
        <p:spPr>
          <a:xfrm>
            <a:off x="3963962" y="2631771"/>
            <a:ext cx="35578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55" name="왼쪽 대괄호[L] 554">
            <a:extLst>
              <a:ext uri="{FF2B5EF4-FFF2-40B4-BE49-F238E27FC236}">
                <a16:creationId xmlns:a16="http://schemas.microsoft.com/office/drawing/2014/main" id="{71565FC8-B2A6-7390-105D-313B353AF0B9}"/>
              </a:ext>
            </a:extLst>
          </p:cNvPr>
          <p:cNvSpPr/>
          <p:nvPr/>
        </p:nvSpPr>
        <p:spPr>
          <a:xfrm>
            <a:off x="838843" y="2303182"/>
            <a:ext cx="64383" cy="893910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6" name="TextBox 555">
                <a:extLst>
                  <a:ext uri="{FF2B5EF4-FFF2-40B4-BE49-F238E27FC236}">
                    <a16:creationId xmlns:a16="http://schemas.microsoft.com/office/drawing/2014/main" id="{0E87F828-373A-1122-5177-63BB7C9566FB}"/>
                  </a:ext>
                </a:extLst>
              </p:cNvPr>
              <p:cNvSpPr txBox="1"/>
              <p:nvPr/>
            </p:nvSpPr>
            <p:spPr>
              <a:xfrm>
                <a:off x="764733" y="2677822"/>
                <a:ext cx="118366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𝑁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56" name="TextBox 555">
                <a:extLst>
                  <a:ext uri="{FF2B5EF4-FFF2-40B4-BE49-F238E27FC236}">
                    <a16:creationId xmlns:a16="http://schemas.microsoft.com/office/drawing/2014/main" id="{0E87F828-373A-1122-5177-63BB7C9566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33" y="2677822"/>
                <a:ext cx="118366" cy="144527"/>
              </a:xfrm>
              <a:prstGeom prst="rect">
                <a:avLst/>
              </a:prstGeom>
              <a:blipFill>
                <a:blip r:embed="rId7"/>
                <a:stretch>
                  <a:fillRect l="-20000" r="-20000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7" name="왼쪽 대괄호[L] 556">
            <a:extLst>
              <a:ext uri="{FF2B5EF4-FFF2-40B4-BE49-F238E27FC236}">
                <a16:creationId xmlns:a16="http://schemas.microsoft.com/office/drawing/2014/main" id="{03B8B1A5-ED9F-E3A1-7E75-E13F73F28451}"/>
              </a:ext>
            </a:extLst>
          </p:cNvPr>
          <p:cNvSpPr/>
          <p:nvPr/>
        </p:nvSpPr>
        <p:spPr>
          <a:xfrm rot="5400000">
            <a:off x="2876969" y="1976701"/>
            <a:ext cx="83923" cy="601283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8" name="TextBox 557">
                <a:extLst>
                  <a:ext uri="{FF2B5EF4-FFF2-40B4-BE49-F238E27FC236}">
                    <a16:creationId xmlns:a16="http://schemas.microsoft.com/office/drawing/2014/main" id="{2D43AA02-522C-EF03-0BFC-0E5850C145AB}"/>
                  </a:ext>
                </a:extLst>
              </p:cNvPr>
              <p:cNvSpPr txBox="1"/>
              <p:nvPr/>
            </p:nvSpPr>
            <p:spPr>
              <a:xfrm>
                <a:off x="2860651" y="2154530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58" name="TextBox 557">
                <a:extLst>
                  <a:ext uri="{FF2B5EF4-FFF2-40B4-BE49-F238E27FC236}">
                    <a16:creationId xmlns:a16="http://schemas.microsoft.com/office/drawing/2014/main" id="{2D43AA02-522C-EF03-0BFC-0E5850C14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651" y="2154530"/>
                <a:ext cx="128240" cy="144527"/>
              </a:xfrm>
              <a:prstGeom prst="rect">
                <a:avLst/>
              </a:prstGeom>
              <a:blipFill>
                <a:blip r:embed="rId8"/>
                <a:stretch>
                  <a:fillRect l="-27273" r="-2727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9" name="왼쪽 대괄호[L] 558">
            <a:extLst>
              <a:ext uri="{FF2B5EF4-FFF2-40B4-BE49-F238E27FC236}">
                <a16:creationId xmlns:a16="http://schemas.microsoft.com/office/drawing/2014/main" id="{97621ADA-30D6-33F0-249A-546FD7C42738}"/>
              </a:ext>
            </a:extLst>
          </p:cNvPr>
          <p:cNvSpPr/>
          <p:nvPr/>
        </p:nvSpPr>
        <p:spPr>
          <a:xfrm rot="10800000">
            <a:off x="3233509" y="2306385"/>
            <a:ext cx="64383" cy="641744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0" name="왼쪽 대괄호[L] 559">
            <a:extLst>
              <a:ext uri="{FF2B5EF4-FFF2-40B4-BE49-F238E27FC236}">
                <a16:creationId xmlns:a16="http://schemas.microsoft.com/office/drawing/2014/main" id="{F09A3CF8-9A25-2C0E-59D8-F784349BE41F}"/>
              </a:ext>
            </a:extLst>
          </p:cNvPr>
          <p:cNvSpPr/>
          <p:nvPr/>
        </p:nvSpPr>
        <p:spPr>
          <a:xfrm rot="5400000">
            <a:off x="4121065" y="2103422"/>
            <a:ext cx="63778" cy="604179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1" name="TextBox 560">
                <a:extLst>
                  <a:ext uri="{FF2B5EF4-FFF2-40B4-BE49-F238E27FC236}">
                    <a16:creationId xmlns:a16="http://schemas.microsoft.com/office/drawing/2014/main" id="{DC9CABB8-A1FA-68C1-8AE2-228B6BDBE04C}"/>
                  </a:ext>
                </a:extLst>
              </p:cNvPr>
              <p:cNvSpPr txBox="1"/>
              <p:nvPr/>
            </p:nvSpPr>
            <p:spPr>
              <a:xfrm>
                <a:off x="4093228" y="2292769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61" name="TextBox 560">
                <a:extLst>
                  <a:ext uri="{FF2B5EF4-FFF2-40B4-BE49-F238E27FC236}">
                    <a16:creationId xmlns:a16="http://schemas.microsoft.com/office/drawing/2014/main" id="{DC9CABB8-A1FA-68C1-8AE2-228B6BDBE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228" y="2292769"/>
                <a:ext cx="128240" cy="144527"/>
              </a:xfrm>
              <a:prstGeom prst="rect">
                <a:avLst/>
              </a:prstGeom>
              <a:blipFill>
                <a:blip r:embed="rId9"/>
                <a:stretch>
                  <a:fillRect l="-27273" r="-2727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2" name="왼쪽 대괄호[L] 561">
            <a:extLst>
              <a:ext uri="{FF2B5EF4-FFF2-40B4-BE49-F238E27FC236}">
                <a16:creationId xmlns:a16="http://schemas.microsoft.com/office/drawing/2014/main" id="{91643735-0C77-E79E-413C-6C69B3D85D5D}"/>
              </a:ext>
            </a:extLst>
          </p:cNvPr>
          <p:cNvSpPr/>
          <p:nvPr/>
        </p:nvSpPr>
        <p:spPr>
          <a:xfrm rot="10800000">
            <a:off x="4468814" y="2442726"/>
            <a:ext cx="64383" cy="617796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3" name="TextBox 562">
                <a:extLst>
                  <a:ext uri="{FF2B5EF4-FFF2-40B4-BE49-F238E27FC236}">
                    <a16:creationId xmlns:a16="http://schemas.microsoft.com/office/drawing/2014/main" id="{437AB270-3A7D-D25E-2F74-F70DDF0EC8D4}"/>
                  </a:ext>
                </a:extLst>
              </p:cNvPr>
              <p:cNvSpPr txBox="1"/>
              <p:nvPr/>
            </p:nvSpPr>
            <p:spPr>
              <a:xfrm>
                <a:off x="4483227" y="2655874"/>
                <a:ext cx="98232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𝑛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63" name="TextBox 562">
                <a:extLst>
                  <a:ext uri="{FF2B5EF4-FFF2-40B4-BE49-F238E27FC236}">
                    <a16:creationId xmlns:a16="http://schemas.microsoft.com/office/drawing/2014/main" id="{437AB270-3A7D-D25E-2F74-F70DDF0EC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227" y="2655874"/>
                <a:ext cx="98232" cy="144527"/>
              </a:xfrm>
              <a:prstGeom prst="rect">
                <a:avLst/>
              </a:prstGeom>
              <a:blipFill>
                <a:blip r:embed="rId10"/>
                <a:stretch>
                  <a:fillRect l="-11111" r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64" name="표 563">
            <a:extLst>
              <a:ext uri="{FF2B5EF4-FFF2-40B4-BE49-F238E27FC236}">
                <a16:creationId xmlns:a16="http://schemas.microsoft.com/office/drawing/2014/main" id="{8D966978-FA9C-A198-8B63-A77A8B63E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723002"/>
              </p:ext>
            </p:extLst>
          </p:nvPr>
        </p:nvGraphicFramePr>
        <p:xfrm>
          <a:off x="4945580" y="2446455"/>
          <a:ext cx="604179" cy="618680"/>
        </p:xfrm>
        <a:graphic>
          <a:graphicData uri="http://schemas.openxmlformats.org/drawingml/2006/table">
            <a:tbl>
              <a:tblPr firstRow="1" bandRow="1"/>
              <a:tblGrid>
                <a:gridCol w="604179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</a:tblGrid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G1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48335" marR="48335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3625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j-lt"/>
                          <a:ea typeface="+mn-ea"/>
                        </a:rPr>
                        <a:t> </a:t>
                      </a:r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48335" marR="48335" marT="30692" marB="30692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Gn</a:t>
                      </a:r>
                      <a:endParaRPr lang="ko-KR" altLang="en-US" sz="700" b="1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8335" marR="48335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sp>
        <p:nvSpPr>
          <p:cNvPr id="565" name="TextBox 564">
            <a:extLst>
              <a:ext uri="{FF2B5EF4-FFF2-40B4-BE49-F238E27FC236}">
                <a16:creationId xmlns:a16="http://schemas.microsoft.com/office/drawing/2014/main" id="{F75D62E3-3523-0E0B-5B22-51BBA8F77113}"/>
              </a:ext>
            </a:extLst>
          </p:cNvPr>
          <p:cNvSpPr txBox="1"/>
          <p:nvPr/>
        </p:nvSpPr>
        <p:spPr>
          <a:xfrm>
            <a:off x="5064130" y="2633168"/>
            <a:ext cx="35578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66" name="왼쪽 대괄호[L] 565">
            <a:extLst>
              <a:ext uri="{FF2B5EF4-FFF2-40B4-BE49-F238E27FC236}">
                <a16:creationId xmlns:a16="http://schemas.microsoft.com/office/drawing/2014/main" id="{0256988C-CE58-3FA7-198C-E0CAA650B524}"/>
              </a:ext>
            </a:extLst>
          </p:cNvPr>
          <p:cNvSpPr/>
          <p:nvPr/>
        </p:nvSpPr>
        <p:spPr>
          <a:xfrm rot="5400000">
            <a:off x="5217226" y="2106073"/>
            <a:ext cx="59930" cy="602724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7" name="TextBox 566">
                <a:extLst>
                  <a:ext uri="{FF2B5EF4-FFF2-40B4-BE49-F238E27FC236}">
                    <a16:creationId xmlns:a16="http://schemas.microsoft.com/office/drawing/2014/main" id="{19823283-C379-AA2E-B2D2-11F47C36FFC6}"/>
                  </a:ext>
                </a:extLst>
              </p:cNvPr>
              <p:cNvSpPr txBox="1"/>
              <p:nvPr/>
            </p:nvSpPr>
            <p:spPr>
              <a:xfrm>
                <a:off x="5190191" y="2293500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67" name="TextBox 566">
                <a:extLst>
                  <a:ext uri="{FF2B5EF4-FFF2-40B4-BE49-F238E27FC236}">
                    <a16:creationId xmlns:a16="http://schemas.microsoft.com/office/drawing/2014/main" id="{19823283-C379-AA2E-B2D2-11F47C36F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191" y="2293500"/>
                <a:ext cx="128240" cy="144527"/>
              </a:xfrm>
              <a:prstGeom prst="rect">
                <a:avLst/>
              </a:prstGeom>
              <a:blipFill>
                <a:blip r:embed="rId11"/>
                <a:stretch>
                  <a:fillRect l="-18182" r="-2727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8" name="왼쪽 대괄호[L] 567">
            <a:extLst>
              <a:ext uri="{FF2B5EF4-FFF2-40B4-BE49-F238E27FC236}">
                <a16:creationId xmlns:a16="http://schemas.microsoft.com/office/drawing/2014/main" id="{D5DAA94E-555D-CBD3-03E3-AB34349433E0}"/>
              </a:ext>
            </a:extLst>
          </p:cNvPr>
          <p:cNvSpPr/>
          <p:nvPr/>
        </p:nvSpPr>
        <p:spPr>
          <a:xfrm>
            <a:off x="4875599" y="2448263"/>
            <a:ext cx="64383" cy="617796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9" name="TextBox 568">
                <a:extLst>
                  <a:ext uri="{FF2B5EF4-FFF2-40B4-BE49-F238E27FC236}">
                    <a16:creationId xmlns:a16="http://schemas.microsoft.com/office/drawing/2014/main" id="{49442667-5EC5-2E01-76A1-A1EBDD19F7B7}"/>
                  </a:ext>
                </a:extLst>
              </p:cNvPr>
              <p:cNvSpPr txBox="1"/>
              <p:nvPr/>
            </p:nvSpPr>
            <p:spPr>
              <a:xfrm>
                <a:off x="4823011" y="2654799"/>
                <a:ext cx="98232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𝑛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69" name="TextBox 568">
                <a:extLst>
                  <a:ext uri="{FF2B5EF4-FFF2-40B4-BE49-F238E27FC236}">
                    <a16:creationId xmlns:a16="http://schemas.microsoft.com/office/drawing/2014/main" id="{49442667-5EC5-2E01-76A1-A1EBDD19F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011" y="2654799"/>
                <a:ext cx="98232" cy="144527"/>
              </a:xfrm>
              <a:prstGeom prst="rect">
                <a:avLst/>
              </a:prstGeom>
              <a:blipFill>
                <a:blip r:embed="rId12"/>
                <a:stretch>
                  <a:fillRect l="-11111" r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0" name="TextBox 569">
            <a:extLst>
              <a:ext uri="{FF2B5EF4-FFF2-40B4-BE49-F238E27FC236}">
                <a16:creationId xmlns:a16="http://schemas.microsoft.com/office/drawing/2014/main" id="{B99BE4D9-5089-0C4E-4B08-BD2FEED2C8C3}"/>
              </a:ext>
            </a:extLst>
          </p:cNvPr>
          <p:cNvSpPr txBox="1"/>
          <p:nvPr/>
        </p:nvSpPr>
        <p:spPr>
          <a:xfrm>
            <a:off x="714570" y="1990498"/>
            <a:ext cx="1061844" cy="226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Point</a:t>
            </a:r>
            <a:r>
              <a:rPr lang="ko-KR" altLang="en-US" sz="873" b="1" kern="1200" spc="-101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 </a:t>
            </a: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Feature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71" name="직사각형 570">
            <a:extLst>
              <a:ext uri="{FF2B5EF4-FFF2-40B4-BE49-F238E27FC236}">
                <a16:creationId xmlns:a16="http://schemas.microsoft.com/office/drawing/2014/main" id="{324DCE20-4515-575C-FC20-DF25CEFD0B39}"/>
              </a:ext>
            </a:extLst>
          </p:cNvPr>
          <p:cNvSpPr/>
          <p:nvPr/>
        </p:nvSpPr>
        <p:spPr>
          <a:xfrm>
            <a:off x="846889" y="3523536"/>
            <a:ext cx="767585" cy="391997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O1(1,2,3,… i)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39" b="1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 . .</a:t>
            </a:r>
            <a:r>
              <a:rPr kumimoji="0" lang="en-US" altLang="ko-KR" sz="7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On(1,3,4,… i)</a:t>
            </a:r>
          </a:p>
        </p:txBody>
      </p:sp>
      <p:sp>
        <p:nvSpPr>
          <p:cNvPr id="572" name="TextBox 571">
            <a:extLst>
              <a:ext uri="{FF2B5EF4-FFF2-40B4-BE49-F238E27FC236}">
                <a16:creationId xmlns:a16="http://schemas.microsoft.com/office/drawing/2014/main" id="{A2EE8082-0385-E901-2B13-07AAD4A3A3A3}"/>
              </a:ext>
            </a:extLst>
          </p:cNvPr>
          <p:cNvSpPr txBox="1"/>
          <p:nvPr/>
        </p:nvSpPr>
        <p:spPr>
          <a:xfrm>
            <a:off x="3470930" y="1990342"/>
            <a:ext cx="1376965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Output</a:t>
            </a:r>
            <a:r>
              <a:rPr lang="ko-KR" altLang="en-US" sz="873" b="1" kern="1200" spc="-101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 </a:t>
            </a: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Point</a:t>
            </a:r>
          </a:p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Feature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73" name="왼쪽 대괄호[L] 572">
            <a:extLst>
              <a:ext uri="{FF2B5EF4-FFF2-40B4-BE49-F238E27FC236}">
                <a16:creationId xmlns:a16="http://schemas.microsoft.com/office/drawing/2014/main" id="{2DA4C3DE-1CB8-62E6-9A7C-56837A4A23CD}"/>
              </a:ext>
            </a:extLst>
          </p:cNvPr>
          <p:cNvSpPr/>
          <p:nvPr/>
        </p:nvSpPr>
        <p:spPr>
          <a:xfrm rot="5400000">
            <a:off x="6378255" y="1966808"/>
            <a:ext cx="64810" cy="603567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4" name="TextBox 573">
                <a:extLst>
                  <a:ext uri="{FF2B5EF4-FFF2-40B4-BE49-F238E27FC236}">
                    <a16:creationId xmlns:a16="http://schemas.microsoft.com/office/drawing/2014/main" id="{612341D8-F763-40DC-68EC-C227404D9D31}"/>
                  </a:ext>
                </a:extLst>
              </p:cNvPr>
              <p:cNvSpPr txBox="1"/>
              <p:nvPr/>
            </p:nvSpPr>
            <p:spPr>
              <a:xfrm>
                <a:off x="6360859" y="2154530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74" name="TextBox 573">
                <a:extLst>
                  <a:ext uri="{FF2B5EF4-FFF2-40B4-BE49-F238E27FC236}">
                    <a16:creationId xmlns:a16="http://schemas.microsoft.com/office/drawing/2014/main" id="{612341D8-F763-40DC-68EC-C227404D9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859" y="2154530"/>
                <a:ext cx="128240" cy="144527"/>
              </a:xfrm>
              <a:prstGeom prst="rect">
                <a:avLst/>
              </a:prstGeom>
              <a:blipFill>
                <a:blip r:embed="rId13"/>
                <a:stretch>
                  <a:fillRect l="-18182" r="-2727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" name="왼쪽 대괄호[L] 574">
            <a:extLst>
              <a:ext uri="{FF2B5EF4-FFF2-40B4-BE49-F238E27FC236}">
                <a16:creationId xmlns:a16="http://schemas.microsoft.com/office/drawing/2014/main" id="{11653219-B29D-F3CA-E0DA-F3BBAAF0495E}"/>
              </a:ext>
            </a:extLst>
          </p:cNvPr>
          <p:cNvSpPr/>
          <p:nvPr/>
        </p:nvSpPr>
        <p:spPr>
          <a:xfrm rot="10800000">
            <a:off x="6728436" y="2304629"/>
            <a:ext cx="64383" cy="641744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54917055-8A6F-F4DC-6188-9CBA1D4E6A82}"/>
              </a:ext>
            </a:extLst>
          </p:cNvPr>
          <p:cNvSpPr txBox="1"/>
          <p:nvPr/>
        </p:nvSpPr>
        <p:spPr>
          <a:xfrm>
            <a:off x="7282058" y="2394751"/>
            <a:ext cx="31577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G1’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77" name="TextBox 576">
            <a:extLst>
              <a:ext uri="{FF2B5EF4-FFF2-40B4-BE49-F238E27FC236}">
                <a16:creationId xmlns:a16="http://schemas.microsoft.com/office/drawing/2014/main" id="{C3011DA1-01C4-9CAD-E66A-3B462BCFB4E8}"/>
              </a:ext>
            </a:extLst>
          </p:cNvPr>
          <p:cNvSpPr txBox="1"/>
          <p:nvPr/>
        </p:nvSpPr>
        <p:spPr>
          <a:xfrm>
            <a:off x="7282058" y="2534739"/>
            <a:ext cx="31577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G2’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524627D0-83B7-35E8-2F4B-C6719FF2D692}"/>
              </a:ext>
            </a:extLst>
          </p:cNvPr>
          <p:cNvSpPr txBox="1"/>
          <p:nvPr/>
        </p:nvSpPr>
        <p:spPr>
          <a:xfrm>
            <a:off x="7286408" y="2791823"/>
            <a:ext cx="31577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G4’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19F2880E-EE3C-8930-FDAE-2B4FA513905C}"/>
              </a:ext>
            </a:extLst>
          </p:cNvPr>
          <p:cNvSpPr txBox="1"/>
          <p:nvPr/>
        </p:nvSpPr>
        <p:spPr>
          <a:xfrm>
            <a:off x="7284228" y="2659041"/>
            <a:ext cx="31577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G3’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580" name="표 579">
            <a:extLst>
              <a:ext uri="{FF2B5EF4-FFF2-40B4-BE49-F238E27FC236}">
                <a16:creationId xmlns:a16="http://schemas.microsoft.com/office/drawing/2014/main" id="{BB14CC4E-CB5F-36B1-2C56-9C82BD214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731783"/>
              </p:ext>
            </p:extLst>
          </p:nvPr>
        </p:nvGraphicFramePr>
        <p:xfrm>
          <a:off x="7568207" y="2442516"/>
          <a:ext cx="604176" cy="980807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26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1226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26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168502"/>
                  </a:ext>
                </a:extLst>
              </a:tr>
              <a:tr h="1226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166238"/>
                  </a:ext>
                </a:extLst>
              </a:tr>
              <a:tr h="122601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  <a:tr h="1226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078894"/>
                  </a:ext>
                </a:extLst>
              </a:tr>
              <a:tr h="245201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374902984"/>
                  </a:ext>
                </a:extLst>
              </a:tr>
            </a:tbl>
          </a:graphicData>
        </a:graphic>
      </p:graphicFrame>
      <p:sp>
        <p:nvSpPr>
          <p:cNvPr id="581" name="TextBox 580">
            <a:extLst>
              <a:ext uri="{FF2B5EF4-FFF2-40B4-BE49-F238E27FC236}">
                <a16:creationId xmlns:a16="http://schemas.microsoft.com/office/drawing/2014/main" id="{7057B7AB-CC1F-B2DD-53A2-202BB81BC74B}"/>
              </a:ext>
            </a:extLst>
          </p:cNvPr>
          <p:cNvSpPr txBox="1"/>
          <p:nvPr/>
        </p:nvSpPr>
        <p:spPr>
          <a:xfrm>
            <a:off x="7685722" y="3170481"/>
            <a:ext cx="35578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82" name="TextBox 581">
            <a:extLst>
              <a:ext uri="{FF2B5EF4-FFF2-40B4-BE49-F238E27FC236}">
                <a16:creationId xmlns:a16="http://schemas.microsoft.com/office/drawing/2014/main" id="{00BF13AC-2B84-E9BB-8CB3-DDD3D06C527F}"/>
              </a:ext>
            </a:extLst>
          </p:cNvPr>
          <p:cNvSpPr txBox="1"/>
          <p:nvPr/>
        </p:nvSpPr>
        <p:spPr>
          <a:xfrm>
            <a:off x="7685722" y="2851399"/>
            <a:ext cx="35578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83" name="왼쪽 대괄호[L] 582">
            <a:extLst>
              <a:ext uri="{FF2B5EF4-FFF2-40B4-BE49-F238E27FC236}">
                <a16:creationId xmlns:a16="http://schemas.microsoft.com/office/drawing/2014/main" id="{2BDD37C6-1C18-AB3B-C471-9BCAC5600C94}"/>
              </a:ext>
            </a:extLst>
          </p:cNvPr>
          <p:cNvSpPr/>
          <p:nvPr/>
        </p:nvSpPr>
        <p:spPr>
          <a:xfrm rot="5400000">
            <a:off x="7828761" y="2114590"/>
            <a:ext cx="83501" cy="603752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4" name="TextBox 583">
                <a:extLst>
                  <a:ext uri="{FF2B5EF4-FFF2-40B4-BE49-F238E27FC236}">
                    <a16:creationId xmlns:a16="http://schemas.microsoft.com/office/drawing/2014/main" id="{44C9E176-5CCE-35AA-0C81-8326AFD4ECB1}"/>
                  </a:ext>
                </a:extLst>
              </p:cNvPr>
              <p:cNvSpPr txBox="1"/>
              <p:nvPr/>
            </p:nvSpPr>
            <p:spPr>
              <a:xfrm>
                <a:off x="7816329" y="2291246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84" name="TextBox 583">
                <a:extLst>
                  <a:ext uri="{FF2B5EF4-FFF2-40B4-BE49-F238E27FC236}">
                    <a16:creationId xmlns:a16="http://schemas.microsoft.com/office/drawing/2014/main" id="{44C9E176-5CCE-35AA-0C81-8326AFD4E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329" y="2291246"/>
                <a:ext cx="128240" cy="144527"/>
              </a:xfrm>
              <a:prstGeom prst="rect">
                <a:avLst/>
              </a:prstGeom>
              <a:blipFill>
                <a:blip r:embed="rId14"/>
                <a:stretch>
                  <a:fillRect l="-27273" r="-27273"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5" name="왼쪽 대괄호[L] 584">
            <a:extLst>
              <a:ext uri="{FF2B5EF4-FFF2-40B4-BE49-F238E27FC236}">
                <a16:creationId xmlns:a16="http://schemas.microsoft.com/office/drawing/2014/main" id="{8D15A7D1-6F52-643A-3128-1891F4BAB448}"/>
              </a:ext>
            </a:extLst>
          </p:cNvPr>
          <p:cNvSpPr/>
          <p:nvPr/>
        </p:nvSpPr>
        <p:spPr>
          <a:xfrm rot="10800000">
            <a:off x="8192271" y="2444006"/>
            <a:ext cx="62220" cy="973499"/>
          </a:xfrm>
          <a:prstGeom prst="leftBracket">
            <a:avLst>
              <a:gd name="adj" fmla="val 57306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6" name="TextBox 585">
                <a:extLst>
                  <a:ext uri="{FF2B5EF4-FFF2-40B4-BE49-F238E27FC236}">
                    <a16:creationId xmlns:a16="http://schemas.microsoft.com/office/drawing/2014/main" id="{416BFC66-02A1-97C8-D0B5-D753BDF21B6C}"/>
                  </a:ext>
                </a:extLst>
              </p:cNvPr>
              <p:cNvSpPr txBox="1"/>
              <p:nvPr/>
            </p:nvSpPr>
            <p:spPr>
              <a:xfrm>
                <a:off x="8192271" y="2872023"/>
                <a:ext cx="118366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𝑁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86" name="TextBox 585">
                <a:extLst>
                  <a:ext uri="{FF2B5EF4-FFF2-40B4-BE49-F238E27FC236}">
                    <a16:creationId xmlns:a16="http://schemas.microsoft.com/office/drawing/2014/main" id="{416BFC66-02A1-97C8-D0B5-D753BDF21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271" y="2872023"/>
                <a:ext cx="118366" cy="144527"/>
              </a:xfrm>
              <a:prstGeom prst="rect">
                <a:avLst/>
              </a:prstGeom>
              <a:blipFill>
                <a:blip r:embed="rId15"/>
                <a:stretch>
                  <a:fillRect l="-30000" r="-20000"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7" name="TextBox 586">
            <a:extLst>
              <a:ext uri="{FF2B5EF4-FFF2-40B4-BE49-F238E27FC236}">
                <a16:creationId xmlns:a16="http://schemas.microsoft.com/office/drawing/2014/main" id="{070FAE1F-8DCA-E979-D0FF-E5A01D396BE9}"/>
              </a:ext>
            </a:extLst>
          </p:cNvPr>
          <p:cNvSpPr txBox="1"/>
          <p:nvPr/>
        </p:nvSpPr>
        <p:spPr>
          <a:xfrm>
            <a:off x="7405959" y="1984398"/>
            <a:ext cx="921861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Next</a:t>
            </a:r>
            <a:r>
              <a:rPr lang="en-US" altLang="ko-KR" sz="873" b="1" kern="1200" spc="-101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 </a:t>
            </a: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Layer Gradient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588" name="직선 화살표 연결선 587">
            <a:extLst>
              <a:ext uri="{FF2B5EF4-FFF2-40B4-BE49-F238E27FC236}">
                <a16:creationId xmlns:a16="http://schemas.microsoft.com/office/drawing/2014/main" id="{8EB17293-EC98-89BB-CC6A-7F75153FF3A8}"/>
              </a:ext>
            </a:extLst>
          </p:cNvPr>
          <p:cNvCxnSpPr>
            <a:cxnSpLocks/>
            <a:endCxn id="576" idx="1"/>
          </p:cNvCxnSpPr>
          <p:nvPr/>
        </p:nvCxnSpPr>
        <p:spPr>
          <a:xfrm>
            <a:off x="6712698" y="2362058"/>
            <a:ext cx="569360" cy="15112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89" name="직선 화살표 연결선 588">
            <a:extLst>
              <a:ext uri="{FF2B5EF4-FFF2-40B4-BE49-F238E27FC236}">
                <a16:creationId xmlns:a16="http://schemas.microsoft.com/office/drawing/2014/main" id="{3C888019-D38E-5D27-E98E-321BADC12BAC}"/>
              </a:ext>
            </a:extLst>
          </p:cNvPr>
          <p:cNvCxnSpPr>
            <a:cxnSpLocks/>
            <a:endCxn id="576" idx="1"/>
          </p:cNvCxnSpPr>
          <p:nvPr/>
        </p:nvCxnSpPr>
        <p:spPr>
          <a:xfrm flipV="1">
            <a:off x="6714839" y="2513181"/>
            <a:ext cx="567219" cy="60890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sp>
        <p:nvSpPr>
          <p:cNvPr id="590" name="TextBox 589">
            <a:extLst>
              <a:ext uri="{FF2B5EF4-FFF2-40B4-BE49-F238E27FC236}">
                <a16:creationId xmlns:a16="http://schemas.microsoft.com/office/drawing/2014/main" id="{CA60ED81-6F67-8119-DB0D-F8B3F8CA312C}"/>
              </a:ext>
            </a:extLst>
          </p:cNvPr>
          <p:cNvSpPr txBox="1"/>
          <p:nvPr/>
        </p:nvSpPr>
        <p:spPr>
          <a:xfrm>
            <a:off x="4636553" y="1988722"/>
            <a:ext cx="1231825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Backpropagated</a:t>
            </a:r>
          </a:p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Gradients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1" name="TextBox 590">
                <a:extLst>
                  <a:ext uri="{FF2B5EF4-FFF2-40B4-BE49-F238E27FC236}">
                    <a16:creationId xmlns:a16="http://schemas.microsoft.com/office/drawing/2014/main" id="{9DB728C4-6349-85CA-E5B9-B9D5CBDA28C7}"/>
                  </a:ext>
                </a:extLst>
              </p:cNvPr>
              <p:cNvSpPr txBox="1"/>
              <p:nvPr/>
            </p:nvSpPr>
            <p:spPr>
              <a:xfrm>
                <a:off x="3281802" y="3217519"/>
                <a:ext cx="676681" cy="678226"/>
              </a:xfrm>
              <a:prstGeom prst="rect">
                <a:avLst/>
              </a:prstGeom>
              <a:solidFill>
                <a:srgbClr val="E7E6E6">
                  <a:alpha val="89804"/>
                </a:srgbClr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Read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′×</m:t>
                    </m:r>
                    <m:sSub>
                      <m:sSubPr>
                        <m:ctrlP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</m:t>
                        </m:r>
                      </m:e>
                      <m:sub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𝒏𝒆𝒊𝒈𝒉</m:t>
                        </m:r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+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Write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</m:t>
                    </m:r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  <a:endParaRPr lang="ko-KR" altLang="en-US" sz="873" i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91" name="TextBox 590">
                <a:extLst>
                  <a:ext uri="{FF2B5EF4-FFF2-40B4-BE49-F238E27FC236}">
                    <a16:creationId xmlns:a16="http://schemas.microsoft.com/office/drawing/2014/main" id="{9DB728C4-6349-85CA-E5B9-B9D5CBDA2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802" y="3217519"/>
                <a:ext cx="676681" cy="678226"/>
              </a:xfrm>
              <a:prstGeom prst="rect">
                <a:avLst/>
              </a:prstGeom>
              <a:blipFill>
                <a:blip r:embed="rId16"/>
                <a:stretch>
                  <a:fillRect l="-11111" t="-1852" r="-11111" b="-555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2" name="TextBox 591">
                <a:extLst>
                  <a:ext uri="{FF2B5EF4-FFF2-40B4-BE49-F238E27FC236}">
                    <a16:creationId xmlns:a16="http://schemas.microsoft.com/office/drawing/2014/main" id="{D3914BAE-5FD3-33A1-2F86-3DF675C94FFA}"/>
                  </a:ext>
                </a:extLst>
              </p:cNvPr>
              <p:cNvSpPr txBox="1"/>
              <p:nvPr/>
            </p:nvSpPr>
            <p:spPr>
              <a:xfrm>
                <a:off x="5149706" y="3212868"/>
                <a:ext cx="676681" cy="677936"/>
              </a:xfrm>
              <a:prstGeom prst="rect">
                <a:avLst/>
              </a:prstGeom>
              <a:solidFill>
                <a:srgbClr val="E7E6E6">
                  <a:alpha val="89804"/>
                </a:srgbClr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Read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</m:t>
                    </m:r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+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Write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</m:t>
                    </m:r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  <a:endParaRPr lang="ko-KR" altLang="en-US" sz="873" i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92" name="TextBox 591">
                <a:extLst>
                  <a:ext uri="{FF2B5EF4-FFF2-40B4-BE49-F238E27FC236}">
                    <a16:creationId xmlns:a16="http://schemas.microsoft.com/office/drawing/2014/main" id="{D3914BAE-5FD3-33A1-2F86-3DF675C94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706" y="3212868"/>
                <a:ext cx="676681" cy="677936"/>
              </a:xfrm>
              <a:prstGeom prst="rect">
                <a:avLst/>
              </a:prstGeom>
              <a:blipFill>
                <a:blip r:embed="rId17"/>
                <a:stretch>
                  <a:fillRect l="-3704" r="-5556" b="-36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3" name="직선 화살표 연결선 592">
            <a:extLst>
              <a:ext uri="{FF2B5EF4-FFF2-40B4-BE49-F238E27FC236}">
                <a16:creationId xmlns:a16="http://schemas.microsoft.com/office/drawing/2014/main" id="{14FBCBCD-641E-A528-E24E-7039E96BE8EC}"/>
              </a:ext>
            </a:extLst>
          </p:cNvPr>
          <p:cNvCxnSpPr>
            <a:cxnSpLocks/>
            <a:stCxn id="537" idx="3"/>
            <a:endCxn id="579" idx="1"/>
          </p:cNvCxnSpPr>
          <p:nvPr/>
        </p:nvCxnSpPr>
        <p:spPr>
          <a:xfrm>
            <a:off x="6712441" y="2626345"/>
            <a:ext cx="571787" cy="15112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594" name="직선 화살표 연결선 593">
            <a:extLst>
              <a:ext uri="{FF2B5EF4-FFF2-40B4-BE49-F238E27FC236}">
                <a16:creationId xmlns:a16="http://schemas.microsoft.com/office/drawing/2014/main" id="{581857AB-CF6F-A7A6-369F-0B796F1D076C}"/>
              </a:ext>
            </a:extLst>
          </p:cNvPr>
          <p:cNvCxnSpPr>
            <a:cxnSpLocks/>
            <a:endCxn id="579" idx="1"/>
          </p:cNvCxnSpPr>
          <p:nvPr/>
        </p:nvCxnSpPr>
        <p:spPr>
          <a:xfrm flipV="1">
            <a:off x="6717167" y="2777471"/>
            <a:ext cx="567061" cy="45818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5" name="TextBox 594">
                <a:extLst>
                  <a:ext uri="{FF2B5EF4-FFF2-40B4-BE49-F238E27FC236}">
                    <a16:creationId xmlns:a16="http://schemas.microsoft.com/office/drawing/2014/main" id="{9EF1C9DE-9181-79D3-6CD3-CD111D50420F}"/>
                  </a:ext>
                </a:extLst>
              </p:cNvPr>
              <p:cNvSpPr txBox="1"/>
              <p:nvPr/>
            </p:nvSpPr>
            <p:spPr>
              <a:xfrm>
                <a:off x="6758514" y="3212835"/>
                <a:ext cx="768911" cy="677936"/>
              </a:xfrm>
              <a:prstGeom prst="rect">
                <a:avLst/>
              </a:prstGeom>
              <a:solidFill>
                <a:srgbClr val="E7E6E6">
                  <a:alpha val="89804"/>
                </a:srgbClr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Read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𝟐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′×</m:t>
                    </m:r>
                    <m:sSub>
                      <m:sSubPr>
                        <m:ctrlP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</m:t>
                        </m:r>
                      </m:e>
                      <m:sub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𝒏𝒆𝒊𝒈𝒉</m:t>
                        </m:r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+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Write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′×</m:t>
                    </m:r>
                    <m:sSub>
                      <m:sSubPr>
                        <m:ctrlP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</m:t>
                        </m:r>
                      </m:e>
                      <m:sub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𝒏𝒆𝒊𝒈𝒉</m:t>
                        </m:r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  <a:endParaRPr lang="ko-KR" altLang="en-US" sz="873" i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95" name="TextBox 594">
                <a:extLst>
                  <a:ext uri="{FF2B5EF4-FFF2-40B4-BE49-F238E27FC236}">
                    <a16:creationId xmlns:a16="http://schemas.microsoft.com/office/drawing/2014/main" id="{9EF1C9DE-9181-79D3-6CD3-CD111D504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514" y="3212835"/>
                <a:ext cx="768911" cy="677936"/>
              </a:xfrm>
              <a:prstGeom prst="rect">
                <a:avLst/>
              </a:prstGeom>
              <a:blipFill>
                <a:blip r:embed="rId18"/>
                <a:stretch>
                  <a:fillRect l="-8197" t="-1818" r="-8197" b="-36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6" name="직선 화살표 연결선 595">
            <a:extLst>
              <a:ext uri="{FF2B5EF4-FFF2-40B4-BE49-F238E27FC236}">
                <a16:creationId xmlns:a16="http://schemas.microsoft.com/office/drawing/2014/main" id="{8C9063A0-FAD7-24D6-F41C-5FB3EE187C6E}"/>
              </a:ext>
            </a:extLst>
          </p:cNvPr>
          <p:cNvCxnSpPr>
            <a:cxnSpLocks/>
            <a:stCxn id="559" idx="1"/>
            <a:endCxn id="551" idx="1"/>
          </p:cNvCxnSpPr>
          <p:nvPr/>
        </p:nvCxnSpPr>
        <p:spPr>
          <a:xfrm flipV="1">
            <a:off x="3297892" y="2519581"/>
            <a:ext cx="313636" cy="10767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7" name="TextBox 596">
                <a:extLst>
                  <a:ext uri="{FF2B5EF4-FFF2-40B4-BE49-F238E27FC236}">
                    <a16:creationId xmlns:a16="http://schemas.microsoft.com/office/drawing/2014/main" id="{F40162D8-7786-0976-3660-0A5E733E86A5}"/>
                  </a:ext>
                </a:extLst>
              </p:cNvPr>
              <p:cNvSpPr txBox="1"/>
              <p:nvPr/>
            </p:nvSpPr>
            <p:spPr>
              <a:xfrm>
                <a:off x="3228304" y="2673524"/>
                <a:ext cx="384948" cy="1259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none" lIns="0" tIns="0" rIns="0" bIns="0" rtlCol="0" anchor="b" anchorCtr="0">
                <a:noAutofit/>
              </a:bodyPr>
              <a:lstStyle/>
              <a:p>
                <a:pPr defTabSz="457200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𝑛𝑒𝑖𝑔h</m:t>
                          </m:r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ko-KR" altLang="en-US" sz="939" kern="1200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97" name="TextBox 596">
                <a:extLst>
                  <a:ext uri="{FF2B5EF4-FFF2-40B4-BE49-F238E27FC236}">
                    <a16:creationId xmlns:a16="http://schemas.microsoft.com/office/drawing/2014/main" id="{F40162D8-7786-0976-3660-0A5E733E8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304" y="2673524"/>
                <a:ext cx="384948" cy="125903"/>
              </a:xfrm>
              <a:prstGeom prst="rect">
                <a:avLst/>
              </a:prstGeom>
              <a:blipFill>
                <a:blip r:embed="rId19"/>
                <a:stretch>
                  <a:fillRect l="-3226" b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8" name="TextBox 597">
            <a:extLst>
              <a:ext uri="{FF2B5EF4-FFF2-40B4-BE49-F238E27FC236}">
                <a16:creationId xmlns:a16="http://schemas.microsoft.com/office/drawing/2014/main" id="{C5AD4816-850D-5574-5717-3DC92D4D82EB}"/>
              </a:ext>
            </a:extLst>
          </p:cNvPr>
          <p:cNvSpPr txBox="1"/>
          <p:nvPr/>
        </p:nvSpPr>
        <p:spPr>
          <a:xfrm>
            <a:off x="7284229" y="3038509"/>
            <a:ext cx="315775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Gi’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9" name="TextBox 598">
                <a:extLst>
                  <a:ext uri="{FF2B5EF4-FFF2-40B4-BE49-F238E27FC236}">
                    <a16:creationId xmlns:a16="http://schemas.microsoft.com/office/drawing/2014/main" id="{F44B1A55-2F28-BDAB-D398-6BE7D6CAA638}"/>
                  </a:ext>
                </a:extLst>
              </p:cNvPr>
              <p:cNvSpPr txBox="1"/>
              <p:nvPr/>
            </p:nvSpPr>
            <p:spPr>
              <a:xfrm>
                <a:off x="6728646" y="2476880"/>
                <a:ext cx="384948" cy="1259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none" lIns="0" tIns="0" rIns="0" bIns="0" rtlCol="0" anchor="b" anchorCtr="0">
                <a:noAutofit/>
              </a:bodyPr>
              <a:lstStyle/>
              <a:p>
                <a:pPr defTabSz="457200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𝑛𝑒𝑖𝑔h</m:t>
                          </m:r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ko-KR" altLang="en-US" sz="939" kern="1200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99" name="TextBox 598">
                <a:extLst>
                  <a:ext uri="{FF2B5EF4-FFF2-40B4-BE49-F238E27FC236}">
                    <a16:creationId xmlns:a16="http://schemas.microsoft.com/office/drawing/2014/main" id="{F44B1A55-2F28-BDAB-D398-6BE7D6CAA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46" y="2476880"/>
                <a:ext cx="384948" cy="125903"/>
              </a:xfrm>
              <a:prstGeom prst="rect">
                <a:avLst/>
              </a:prstGeom>
              <a:blipFill>
                <a:blip r:embed="rId20"/>
                <a:stretch>
                  <a:fillRect b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0" name="TextBox 599">
            <a:extLst>
              <a:ext uri="{FF2B5EF4-FFF2-40B4-BE49-F238E27FC236}">
                <a16:creationId xmlns:a16="http://schemas.microsoft.com/office/drawing/2014/main" id="{85D41C32-E2D4-9D83-5086-BEC21D9765AE}"/>
              </a:ext>
            </a:extLst>
          </p:cNvPr>
          <p:cNvSpPr txBox="1"/>
          <p:nvPr/>
        </p:nvSpPr>
        <p:spPr>
          <a:xfrm>
            <a:off x="1692204" y="1981489"/>
            <a:ext cx="708787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939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❶</a:t>
            </a:r>
            <a:r>
              <a:rPr lang="ko-KR" altLang="en-US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 </a:t>
            </a: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</a:t>
            </a:r>
            <a:endParaRPr lang="ko-KR" altLang="en-US" sz="939" b="1" kern="1200" dirty="0">
              <a:solidFill>
                <a:srgbClr val="4472C4">
                  <a:lumMod val="75000"/>
                </a:srgbClr>
              </a:solidFill>
              <a:latin typeface="Lato" panose="020F0502020204030203" pitchFamily="34" charset="0"/>
              <a:ea typeface="맑은 고딕" panose="020B0503020000020004" pitchFamily="34" charset="-127"/>
              <a:cs typeface="Lato" panose="020F0502020204030203" pitchFamily="34" charset="0"/>
            </a:endParaRPr>
          </a:p>
        </p:txBody>
      </p:sp>
      <p:sp>
        <p:nvSpPr>
          <p:cNvPr id="601" name="TextBox 600">
            <a:extLst>
              <a:ext uri="{FF2B5EF4-FFF2-40B4-BE49-F238E27FC236}">
                <a16:creationId xmlns:a16="http://schemas.microsoft.com/office/drawing/2014/main" id="{90C4812C-146D-600B-3620-E93A955B1FDB}"/>
              </a:ext>
            </a:extLst>
          </p:cNvPr>
          <p:cNvSpPr txBox="1"/>
          <p:nvPr/>
        </p:nvSpPr>
        <p:spPr>
          <a:xfrm>
            <a:off x="2994036" y="1979800"/>
            <a:ext cx="1044881" cy="38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939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❷</a:t>
            </a:r>
            <a:r>
              <a:rPr lang="ko-KR" altLang="en-US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 </a:t>
            </a: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Max</a:t>
            </a:r>
          </a:p>
          <a:p>
            <a:pPr algn="ctr" defTabSz="457200">
              <a:buClrTx/>
              <a:buFontTx/>
              <a:buNone/>
            </a:pP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Reduction</a:t>
            </a:r>
            <a:endParaRPr lang="ko-KR" altLang="en-US" sz="939" b="1" kern="1200" dirty="0">
              <a:solidFill>
                <a:srgbClr val="4472C4">
                  <a:lumMod val="75000"/>
                </a:srgbClr>
              </a:solidFill>
              <a:latin typeface="Lato" panose="020F0502020204030203" pitchFamily="34" charset="0"/>
              <a:ea typeface="맑은 고딕" panose="020B0503020000020004" pitchFamily="34" charset="-127"/>
              <a:cs typeface="Lato" panose="020F0502020204030203" pitchFamily="34" charset="0"/>
            </a:endParaRPr>
          </a:p>
        </p:txBody>
      </p:sp>
      <p:sp>
        <p:nvSpPr>
          <p:cNvPr id="602" name="TextBox 601">
            <a:extLst>
              <a:ext uri="{FF2B5EF4-FFF2-40B4-BE49-F238E27FC236}">
                <a16:creationId xmlns:a16="http://schemas.microsoft.com/office/drawing/2014/main" id="{53DBC285-2A5A-A925-DBC9-13A9C680DF44}"/>
              </a:ext>
            </a:extLst>
          </p:cNvPr>
          <p:cNvSpPr txBox="1"/>
          <p:nvPr/>
        </p:nvSpPr>
        <p:spPr>
          <a:xfrm>
            <a:off x="5684695" y="1985058"/>
            <a:ext cx="735501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939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❸</a:t>
            </a:r>
            <a:r>
              <a:rPr lang="ko-KR" altLang="en-US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 </a:t>
            </a: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Scatter</a:t>
            </a:r>
            <a:endParaRPr lang="ko-KR" altLang="en-US" sz="939" b="1" kern="1200" dirty="0">
              <a:solidFill>
                <a:srgbClr val="4472C4">
                  <a:lumMod val="75000"/>
                </a:srgbClr>
              </a:solidFill>
              <a:latin typeface="Lato" panose="020F0502020204030203" pitchFamily="34" charset="0"/>
              <a:ea typeface="맑은 고딕" panose="020B0503020000020004" pitchFamily="34" charset="-127"/>
              <a:cs typeface="Lato" panose="020F0502020204030203" pitchFamily="34" charset="0"/>
            </a:endParaRPr>
          </a:p>
        </p:txBody>
      </p:sp>
      <p:sp>
        <p:nvSpPr>
          <p:cNvPr id="603" name="TextBox 602">
            <a:extLst>
              <a:ext uri="{FF2B5EF4-FFF2-40B4-BE49-F238E27FC236}">
                <a16:creationId xmlns:a16="http://schemas.microsoft.com/office/drawing/2014/main" id="{B50973EC-88F2-ABED-E258-8F9E83D89E33}"/>
              </a:ext>
            </a:extLst>
          </p:cNvPr>
          <p:cNvSpPr txBox="1"/>
          <p:nvPr/>
        </p:nvSpPr>
        <p:spPr>
          <a:xfrm>
            <a:off x="6728776" y="1981935"/>
            <a:ext cx="783285" cy="38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939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❹</a:t>
            </a: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 Sum Reduction</a:t>
            </a:r>
            <a:endParaRPr lang="ko-KR" altLang="en-US" sz="939" b="1" kern="1200" dirty="0">
              <a:solidFill>
                <a:srgbClr val="4472C4">
                  <a:lumMod val="75000"/>
                </a:srgbClr>
              </a:solidFill>
              <a:latin typeface="Lato" panose="020F0502020204030203" pitchFamily="34" charset="0"/>
              <a:ea typeface="맑은 고딕" panose="020B0503020000020004" pitchFamily="34" charset="-127"/>
              <a:cs typeface="Lato" panose="020F0502020204030203" pitchFamily="34" charset="0"/>
            </a:endParaRPr>
          </a:p>
        </p:txBody>
      </p:sp>
      <p:sp>
        <p:nvSpPr>
          <p:cNvPr id="604" name="TextBox 603">
            <a:extLst>
              <a:ext uri="{FF2B5EF4-FFF2-40B4-BE49-F238E27FC236}">
                <a16:creationId xmlns:a16="http://schemas.microsoft.com/office/drawing/2014/main" id="{C837F359-FF34-1E92-C24B-B10DFCD20232}"/>
              </a:ext>
            </a:extLst>
          </p:cNvPr>
          <p:cNvSpPr txBox="1"/>
          <p:nvPr/>
        </p:nvSpPr>
        <p:spPr>
          <a:xfrm>
            <a:off x="589069" y="3242294"/>
            <a:ext cx="1330094" cy="334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90000"/>
              </a:lnSpc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Neighbor</a:t>
            </a:r>
          </a:p>
          <a:p>
            <a:pPr algn="ctr" defTabSz="457200">
              <a:lnSpc>
                <a:spcPct val="90000"/>
              </a:lnSpc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Index Table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98" name="직사각형 697">
            <a:extLst>
              <a:ext uri="{FF2B5EF4-FFF2-40B4-BE49-F238E27FC236}">
                <a16:creationId xmlns:a16="http://schemas.microsoft.com/office/drawing/2014/main" id="{0D488031-B304-F3C6-EE66-8B94D9240115}"/>
              </a:ext>
            </a:extLst>
          </p:cNvPr>
          <p:cNvSpPr/>
          <p:nvPr/>
        </p:nvSpPr>
        <p:spPr>
          <a:xfrm>
            <a:off x="6115764" y="2563452"/>
            <a:ext cx="596677" cy="129051"/>
          </a:xfrm>
          <a:prstGeom prst="rect">
            <a:avLst/>
          </a:prstGeom>
          <a:noFill/>
          <a:ln w="28575">
            <a:solidFill>
              <a:srgbClr val="7A8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699" name="직사각형 698">
            <a:extLst>
              <a:ext uri="{FF2B5EF4-FFF2-40B4-BE49-F238E27FC236}">
                <a16:creationId xmlns:a16="http://schemas.microsoft.com/office/drawing/2014/main" id="{220598A9-E800-9F8E-160E-7ECCFE0A726B}"/>
              </a:ext>
            </a:extLst>
          </p:cNvPr>
          <p:cNvSpPr/>
          <p:nvPr/>
        </p:nvSpPr>
        <p:spPr>
          <a:xfrm>
            <a:off x="6115764" y="3177034"/>
            <a:ext cx="596677" cy="129051"/>
          </a:xfrm>
          <a:prstGeom prst="rect">
            <a:avLst/>
          </a:prstGeom>
          <a:noFill/>
          <a:ln w="28575">
            <a:solidFill>
              <a:srgbClr val="7A8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00" name="직사각형 699">
            <a:extLst>
              <a:ext uri="{FF2B5EF4-FFF2-40B4-BE49-F238E27FC236}">
                <a16:creationId xmlns:a16="http://schemas.microsoft.com/office/drawing/2014/main" id="{59F50315-81BD-3EF7-F14D-E60905688DD2}"/>
              </a:ext>
            </a:extLst>
          </p:cNvPr>
          <p:cNvSpPr/>
          <p:nvPr/>
        </p:nvSpPr>
        <p:spPr>
          <a:xfrm>
            <a:off x="7570377" y="2683837"/>
            <a:ext cx="596677" cy="129051"/>
          </a:xfrm>
          <a:prstGeom prst="rect">
            <a:avLst/>
          </a:prstGeom>
          <a:noFill/>
          <a:ln w="28575">
            <a:solidFill>
              <a:srgbClr val="7A8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3" name="그래픽 2" descr="클립보드 단색으로 채워진">
            <a:extLst>
              <a:ext uri="{FF2B5EF4-FFF2-40B4-BE49-F238E27FC236}">
                <a16:creationId xmlns:a16="http://schemas.microsoft.com/office/drawing/2014/main" id="{21333E31-14D6-589E-667B-C099AE2B556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70872" y="116091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39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" grpId="0" animBg="1"/>
      <p:bldP spid="699" grpId="0" animBg="1"/>
      <p:bldP spid="7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835A45-2198-DC4A-A01F-33F0E890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en-US" i="1" dirty="0"/>
              <a:t>Technique #2.</a:t>
            </a:r>
            <a:r>
              <a:rPr kumimoji="1" lang="en-US" altLang="en-US" dirty="0"/>
              <a:t> Fused Aggregation</a:t>
            </a: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CB4A0-7ED4-BF4C-9B5C-DE870B989D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 dirty="0"/>
          </a:p>
        </p:txBody>
      </p:sp>
      <p:sp>
        <p:nvSpPr>
          <p:cNvPr id="17" name="텍스트 개체 틀 18">
            <a:extLst>
              <a:ext uri="{FF2B5EF4-FFF2-40B4-BE49-F238E27FC236}">
                <a16:creationId xmlns:a16="http://schemas.microsoft.com/office/drawing/2014/main" id="{3C0B1E7C-6854-BE47-9199-06C0415F0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8631409" cy="1098774"/>
          </a:xfrm>
        </p:spPr>
        <p:txBody>
          <a:bodyPr/>
          <a:lstStyle/>
          <a:p>
            <a:r>
              <a:rPr lang="en-US" altLang="ko-Kore-KR" dirty="0"/>
              <a:t>We propose </a:t>
            </a:r>
            <a:r>
              <a:rPr lang="en-US" altLang="ko-Kore-KR" b="1" i="1" dirty="0"/>
              <a:t>Fused Aggregation</a:t>
            </a:r>
            <a:r>
              <a:rPr lang="en-US" altLang="ko-KR" b="1" i="1" dirty="0"/>
              <a:t>,</a:t>
            </a:r>
            <a:r>
              <a:rPr lang="ko-KR" altLang="en-US" b="1" dirty="0"/>
              <a:t> </a:t>
            </a:r>
            <a:r>
              <a:rPr lang="en-US" altLang="ko-KR" dirty="0"/>
              <a:t>which significantly reduces redundant memory accesses.</a:t>
            </a:r>
            <a:endParaRPr lang="en-US" altLang="ko-Kore-KR" dirty="0">
              <a:solidFill>
                <a:srgbClr val="E54073"/>
              </a:solidFill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5D32E677-CD38-1D69-21E3-D02B508486AE}"/>
              </a:ext>
            </a:extLst>
          </p:cNvPr>
          <p:cNvSpPr txBox="1"/>
          <p:nvPr/>
        </p:nvSpPr>
        <p:spPr>
          <a:xfrm>
            <a:off x="563034" y="3243080"/>
            <a:ext cx="1330094" cy="334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90000"/>
              </a:lnSpc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Neighbor</a:t>
            </a:r>
          </a:p>
          <a:p>
            <a:pPr algn="ctr" defTabSz="457200">
              <a:lnSpc>
                <a:spcPct val="90000"/>
              </a:lnSpc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Index Table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00C4BC66-2B96-B22E-6270-A39E240555A8}"/>
              </a:ext>
            </a:extLst>
          </p:cNvPr>
          <p:cNvSpPr txBox="1"/>
          <p:nvPr/>
        </p:nvSpPr>
        <p:spPr>
          <a:xfrm>
            <a:off x="2413668" y="2269952"/>
            <a:ext cx="336651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P1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6B0E73FB-D74D-E754-3966-4929B8C7FD97}"/>
              </a:ext>
            </a:extLst>
          </p:cNvPr>
          <p:cNvSpPr txBox="1"/>
          <p:nvPr/>
        </p:nvSpPr>
        <p:spPr>
          <a:xfrm>
            <a:off x="2411494" y="2398382"/>
            <a:ext cx="336651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P2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2EE3D741-C46D-46E2-7C98-495561E80F2E}"/>
              </a:ext>
            </a:extLst>
          </p:cNvPr>
          <p:cNvSpPr txBox="1"/>
          <p:nvPr/>
        </p:nvSpPr>
        <p:spPr>
          <a:xfrm>
            <a:off x="2407016" y="2780909"/>
            <a:ext cx="336651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Pi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78" name="TextBox 377">
            <a:extLst>
              <a:ext uri="{FF2B5EF4-FFF2-40B4-BE49-F238E27FC236}">
                <a16:creationId xmlns:a16="http://schemas.microsoft.com/office/drawing/2014/main" id="{D9388553-9E89-4DE6-3E7E-02635981CEEC}"/>
              </a:ext>
            </a:extLst>
          </p:cNvPr>
          <p:cNvSpPr txBox="1"/>
          <p:nvPr/>
        </p:nvSpPr>
        <p:spPr>
          <a:xfrm>
            <a:off x="2409178" y="3117440"/>
            <a:ext cx="336651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P1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227B7C14-8C30-6D99-9FC1-9DDFD2C6172D}"/>
              </a:ext>
            </a:extLst>
          </p:cNvPr>
          <p:cNvSpPr txBox="1"/>
          <p:nvPr/>
        </p:nvSpPr>
        <p:spPr>
          <a:xfrm>
            <a:off x="2407004" y="3402597"/>
            <a:ext cx="336651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P4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D4F93D6D-9C9D-6349-2B0B-CB17F6B5290F}"/>
              </a:ext>
            </a:extLst>
          </p:cNvPr>
          <p:cNvSpPr txBox="1"/>
          <p:nvPr/>
        </p:nvSpPr>
        <p:spPr>
          <a:xfrm>
            <a:off x="2404328" y="3633588"/>
            <a:ext cx="336651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Pi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57562B33-1A2E-010B-CFCE-6D0717237F22}"/>
              </a:ext>
            </a:extLst>
          </p:cNvPr>
          <p:cNvSpPr txBox="1"/>
          <p:nvPr/>
        </p:nvSpPr>
        <p:spPr>
          <a:xfrm>
            <a:off x="2408639" y="2532945"/>
            <a:ext cx="336651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P3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4CA6A99F-7CB8-DB3A-F083-B8B3A4C67208}"/>
              </a:ext>
            </a:extLst>
          </p:cNvPr>
          <p:cNvSpPr txBox="1"/>
          <p:nvPr/>
        </p:nvSpPr>
        <p:spPr>
          <a:xfrm>
            <a:off x="2407561" y="3263615"/>
            <a:ext cx="336651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P3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8BC70CFC-36C4-C26C-A6EE-3CF61BDC9BC7}"/>
              </a:ext>
            </a:extLst>
          </p:cNvPr>
          <p:cNvSpPr txBox="1"/>
          <p:nvPr/>
        </p:nvSpPr>
        <p:spPr>
          <a:xfrm>
            <a:off x="4265357" y="3421810"/>
            <a:ext cx="35578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384" name="직선 화살표 연결선 383">
            <a:extLst>
              <a:ext uri="{FF2B5EF4-FFF2-40B4-BE49-F238E27FC236}">
                <a16:creationId xmlns:a16="http://schemas.microsoft.com/office/drawing/2014/main" id="{4AADDA01-4B60-32B6-82BD-99F2334C0529}"/>
              </a:ext>
            </a:extLst>
          </p:cNvPr>
          <p:cNvCxnSpPr>
            <a:cxnSpLocks/>
            <a:endCxn id="375" idx="1"/>
          </p:cNvCxnSpPr>
          <p:nvPr/>
        </p:nvCxnSpPr>
        <p:spPr>
          <a:xfrm>
            <a:off x="1504262" y="2383015"/>
            <a:ext cx="909406" cy="536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385" name="직선 화살표 연결선 384">
            <a:extLst>
              <a:ext uri="{FF2B5EF4-FFF2-40B4-BE49-F238E27FC236}">
                <a16:creationId xmlns:a16="http://schemas.microsoft.com/office/drawing/2014/main" id="{5C4599F4-1D6C-A42A-D888-7B8BD7A12645}"/>
              </a:ext>
            </a:extLst>
          </p:cNvPr>
          <p:cNvCxnSpPr>
            <a:cxnSpLocks/>
            <a:endCxn id="378" idx="1"/>
          </p:cNvCxnSpPr>
          <p:nvPr/>
        </p:nvCxnSpPr>
        <p:spPr>
          <a:xfrm>
            <a:off x="1507664" y="2383014"/>
            <a:ext cx="901514" cy="85285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386" name="직선 화살표 연결선 385">
            <a:extLst>
              <a:ext uri="{FF2B5EF4-FFF2-40B4-BE49-F238E27FC236}">
                <a16:creationId xmlns:a16="http://schemas.microsoft.com/office/drawing/2014/main" id="{E7F41726-CC86-20AF-3DA8-5549C465232F}"/>
              </a:ext>
            </a:extLst>
          </p:cNvPr>
          <p:cNvCxnSpPr>
            <a:cxnSpLocks/>
            <a:endCxn id="376" idx="1"/>
          </p:cNvCxnSpPr>
          <p:nvPr/>
        </p:nvCxnSpPr>
        <p:spPr>
          <a:xfrm>
            <a:off x="1504262" y="2501689"/>
            <a:ext cx="907232" cy="1512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387" name="직선 화살표 연결선 386">
            <a:extLst>
              <a:ext uri="{FF2B5EF4-FFF2-40B4-BE49-F238E27FC236}">
                <a16:creationId xmlns:a16="http://schemas.microsoft.com/office/drawing/2014/main" id="{8276189C-442A-D924-BFB7-6580D17CAE37}"/>
              </a:ext>
            </a:extLst>
          </p:cNvPr>
          <p:cNvCxnSpPr>
            <a:cxnSpLocks/>
            <a:endCxn id="377" idx="1"/>
          </p:cNvCxnSpPr>
          <p:nvPr/>
        </p:nvCxnSpPr>
        <p:spPr>
          <a:xfrm flipV="1">
            <a:off x="1506046" y="2899339"/>
            <a:ext cx="900970" cy="11049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388" name="직선 화살표 연결선 387">
            <a:extLst>
              <a:ext uri="{FF2B5EF4-FFF2-40B4-BE49-F238E27FC236}">
                <a16:creationId xmlns:a16="http://schemas.microsoft.com/office/drawing/2014/main" id="{0ADA8ABD-AC49-320B-3A8C-907948901FC4}"/>
              </a:ext>
            </a:extLst>
          </p:cNvPr>
          <p:cNvCxnSpPr>
            <a:cxnSpLocks/>
            <a:endCxn id="381" idx="1"/>
          </p:cNvCxnSpPr>
          <p:nvPr/>
        </p:nvCxnSpPr>
        <p:spPr>
          <a:xfrm>
            <a:off x="1504261" y="2636253"/>
            <a:ext cx="904378" cy="1512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389" name="직선 화살표 연결선 388">
            <a:extLst>
              <a:ext uri="{FF2B5EF4-FFF2-40B4-BE49-F238E27FC236}">
                <a16:creationId xmlns:a16="http://schemas.microsoft.com/office/drawing/2014/main" id="{07488501-E7EC-6896-C781-29F60557C069}"/>
              </a:ext>
            </a:extLst>
          </p:cNvPr>
          <p:cNvCxnSpPr>
            <a:cxnSpLocks/>
            <a:stCxn id="409" idx="3"/>
            <a:endCxn id="379" idx="1"/>
          </p:cNvCxnSpPr>
          <p:nvPr/>
        </p:nvCxnSpPr>
        <p:spPr>
          <a:xfrm>
            <a:off x="1502907" y="2795181"/>
            <a:ext cx="904097" cy="72584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390" name="직선 화살표 연결선 389">
            <a:extLst>
              <a:ext uri="{FF2B5EF4-FFF2-40B4-BE49-F238E27FC236}">
                <a16:creationId xmlns:a16="http://schemas.microsoft.com/office/drawing/2014/main" id="{E89110B8-668A-C077-D5C7-4CA97BACD46D}"/>
              </a:ext>
            </a:extLst>
          </p:cNvPr>
          <p:cNvCxnSpPr>
            <a:cxnSpLocks/>
            <a:endCxn id="380" idx="1"/>
          </p:cNvCxnSpPr>
          <p:nvPr/>
        </p:nvCxnSpPr>
        <p:spPr>
          <a:xfrm>
            <a:off x="1506046" y="3016662"/>
            <a:ext cx="898282" cy="73535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391" name="직선 화살표 연결선 390">
            <a:extLst>
              <a:ext uri="{FF2B5EF4-FFF2-40B4-BE49-F238E27FC236}">
                <a16:creationId xmlns:a16="http://schemas.microsoft.com/office/drawing/2014/main" id="{FC23F230-D1BC-0F6B-D5FC-B5AF296FC82B}"/>
              </a:ext>
            </a:extLst>
          </p:cNvPr>
          <p:cNvCxnSpPr>
            <a:cxnSpLocks/>
            <a:endCxn id="382" idx="1"/>
          </p:cNvCxnSpPr>
          <p:nvPr/>
        </p:nvCxnSpPr>
        <p:spPr>
          <a:xfrm>
            <a:off x="1505070" y="2632834"/>
            <a:ext cx="902491" cy="74921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sp>
        <p:nvSpPr>
          <p:cNvPr id="392" name="TextBox 391">
            <a:extLst>
              <a:ext uri="{FF2B5EF4-FFF2-40B4-BE49-F238E27FC236}">
                <a16:creationId xmlns:a16="http://schemas.microsoft.com/office/drawing/2014/main" id="{A70EEB83-A44E-F10C-4068-3A04D651C122}"/>
              </a:ext>
            </a:extLst>
          </p:cNvPr>
          <p:cNvSpPr txBox="1"/>
          <p:nvPr/>
        </p:nvSpPr>
        <p:spPr>
          <a:xfrm>
            <a:off x="7270957" y="2375131"/>
            <a:ext cx="343602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G1’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CA083316-03AB-48BD-038D-6CEB5CC4AD07}"/>
              </a:ext>
            </a:extLst>
          </p:cNvPr>
          <p:cNvSpPr txBox="1"/>
          <p:nvPr/>
        </p:nvSpPr>
        <p:spPr>
          <a:xfrm>
            <a:off x="7270957" y="2515118"/>
            <a:ext cx="343602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G2’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17400BF9-4C7E-E26E-2F60-3CE1B7199BD1}"/>
              </a:ext>
            </a:extLst>
          </p:cNvPr>
          <p:cNvSpPr txBox="1"/>
          <p:nvPr/>
        </p:nvSpPr>
        <p:spPr>
          <a:xfrm>
            <a:off x="7275306" y="2772203"/>
            <a:ext cx="343602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G4’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EC92725E-0283-8FFB-B1EE-04554ACF9A5F}"/>
              </a:ext>
            </a:extLst>
          </p:cNvPr>
          <p:cNvSpPr txBox="1"/>
          <p:nvPr/>
        </p:nvSpPr>
        <p:spPr>
          <a:xfrm>
            <a:off x="7283144" y="3021741"/>
            <a:ext cx="343602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Gi’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00E7A0D3-0CDF-9852-01D0-3D49EBBE4A7D}"/>
              </a:ext>
            </a:extLst>
          </p:cNvPr>
          <p:cNvSpPr txBox="1"/>
          <p:nvPr/>
        </p:nvSpPr>
        <p:spPr>
          <a:xfrm>
            <a:off x="7273128" y="2639420"/>
            <a:ext cx="343602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G3’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FCF65F0B-B394-0BA2-7DF9-3B7FA043125C}"/>
              </a:ext>
            </a:extLst>
          </p:cNvPr>
          <p:cNvSpPr txBox="1"/>
          <p:nvPr/>
        </p:nvSpPr>
        <p:spPr>
          <a:xfrm>
            <a:off x="3887870" y="3187633"/>
            <a:ext cx="341028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I1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57C1A116-D39A-D16A-20C3-C7565D8D592A}"/>
              </a:ext>
            </a:extLst>
          </p:cNvPr>
          <p:cNvSpPr txBox="1"/>
          <p:nvPr/>
        </p:nvSpPr>
        <p:spPr>
          <a:xfrm>
            <a:off x="3878801" y="3697125"/>
            <a:ext cx="341028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In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99" name="직사각형 398">
            <a:extLst>
              <a:ext uri="{FF2B5EF4-FFF2-40B4-BE49-F238E27FC236}">
                <a16:creationId xmlns:a16="http://schemas.microsoft.com/office/drawing/2014/main" id="{4DB2AFE6-3540-33E9-5550-3D26CDC2EAA6}"/>
              </a:ext>
            </a:extLst>
          </p:cNvPr>
          <p:cNvSpPr/>
          <p:nvPr/>
        </p:nvSpPr>
        <p:spPr>
          <a:xfrm>
            <a:off x="758917" y="3982368"/>
            <a:ext cx="4195120" cy="166753"/>
          </a:xfrm>
          <a:prstGeom prst="rect">
            <a:avLst/>
          </a:prstGeom>
          <a:solidFill>
            <a:srgbClr val="97CEB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138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00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Forward Pass (Fused Group and Max Reduction)</a:t>
            </a:r>
            <a:endParaRPr kumimoji="1" lang="ko-Kore-KR" altLang="en-US" sz="1008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Apple SD Gothic Neo" panose="02000300000000000000" pitchFamily="2" charset="-127"/>
              <a:cs typeface="Lato" panose="020F0502020204030203" pitchFamily="34" charset="0"/>
            </a:endParaRPr>
          </a:p>
        </p:txBody>
      </p:sp>
      <p:sp>
        <p:nvSpPr>
          <p:cNvPr id="400" name="화살표: 오른쪽 237">
            <a:extLst>
              <a:ext uri="{FF2B5EF4-FFF2-40B4-BE49-F238E27FC236}">
                <a16:creationId xmlns:a16="http://schemas.microsoft.com/office/drawing/2014/main" id="{99BB54FB-0398-D14B-3576-26E0DB0B96F1}"/>
              </a:ext>
            </a:extLst>
          </p:cNvPr>
          <p:cNvSpPr/>
          <p:nvPr/>
        </p:nvSpPr>
        <p:spPr>
          <a:xfrm>
            <a:off x="5127683" y="3280320"/>
            <a:ext cx="286587" cy="196283"/>
          </a:xfrm>
          <a:prstGeom prst="rightArrow">
            <a:avLst>
              <a:gd name="adj1" fmla="val 25051"/>
              <a:gd name="adj2" fmla="val 50000"/>
            </a:avLst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8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7AA5E510-5CDB-D4EB-F8E6-7D0EF15C21EF}"/>
              </a:ext>
            </a:extLst>
          </p:cNvPr>
          <p:cNvSpPr txBox="1"/>
          <p:nvPr/>
        </p:nvSpPr>
        <p:spPr>
          <a:xfrm>
            <a:off x="4862756" y="3484605"/>
            <a:ext cx="808003" cy="34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06" i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Saved for backwards</a:t>
            </a:r>
            <a:endParaRPr lang="ko-KR" altLang="en-US" sz="806" i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2" name="직사각형 401">
            <a:extLst>
              <a:ext uri="{FF2B5EF4-FFF2-40B4-BE49-F238E27FC236}">
                <a16:creationId xmlns:a16="http://schemas.microsoft.com/office/drawing/2014/main" id="{113EE3AF-E767-E0F1-0B3B-C4E372EC39E9}"/>
              </a:ext>
            </a:extLst>
          </p:cNvPr>
          <p:cNvSpPr/>
          <p:nvPr/>
        </p:nvSpPr>
        <p:spPr>
          <a:xfrm>
            <a:off x="4981178" y="3980261"/>
            <a:ext cx="3468643" cy="166753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138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00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Backward Pass (Fused Scatter and Sum Reduction)</a:t>
            </a:r>
            <a:endParaRPr kumimoji="1" lang="ko-Kore-KR" altLang="en-US" sz="1008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Apple SD Gothic Neo" panose="02000300000000000000" pitchFamily="2" charset="-127"/>
              <a:cs typeface="Lato" panose="020F0502020204030203" pitchFamily="34" charset="0"/>
            </a:endParaRPr>
          </a:p>
        </p:txBody>
      </p:sp>
      <p:sp>
        <p:nvSpPr>
          <p:cNvPr id="403" name="직사각형 402">
            <a:extLst>
              <a:ext uri="{FF2B5EF4-FFF2-40B4-BE49-F238E27FC236}">
                <a16:creationId xmlns:a16="http://schemas.microsoft.com/office/drawing/2014/main" id="{7E082FDE-7143-4272-ABB7-3BA029141878}"/>
              </a:ext>
            </a:extLst>
          </p:cNvPr>
          <p:cNvSpPr/>
          <p:nvPr/>
        </p:nvSpPr>
        <p:spPr>
          <a:xfrm>
            <a:off x="2642430" y="2310832"/>
            <a:ext cx="604179" cy="637637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404" name="표 403">
            <a:extLst>
              <a:ext uri="{FF2B5EF4-FFF2-40B4-BE49-F238E27FC236}">
                <a16:creationId xmlns:a16="http://schemas.microsoft.com/office/drawing/2014/main" id="{D303E330-A646-0892-A74F-B6DDE0A17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962441"/>
              </p:ext>
            </p:extLst>
          </p:nvPr>
        </p:nvGraphicFramePr>
        <p:xfrm>
          <a:off x="2763991" y="2310833"/>
          <a:ext cx="100672" cy="638015"/>
        </p:xfrm>
        <a:graphic>
          <a:graphicData uri="http://schemas.openxmlformats.org/drawingml/2006/table">
            <a:tbl>
              <a:tblPr firstRow="1" bandRow="1"/>
              <a:tblGrid>
                <a:gridCol w="100672">
                  <a:extLst>
                    <a:ext uri="{9D8B030D-6E8A-4147-A177-3AD203B41FA5}">
                      <a16:colId xmlns:a16="http://schemas.microsoft.com/office/drawing/2014/main" val="2282878459"/>
                    </a:ext>
                  </a:extLst>
                </a:gridCol>
              </a:tblGrid>
              <a:tr h="12760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718838"/>
                  </a:ext>
                </a:extLst>
              </a:tr>
              <a:tr h="12760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237356"/>
                  </a:ext>
                </a:extLst>
              </a:tr>
              <a:tr h="12760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926006"/>
                  </a:ext>
                </a:extLst>
              </a:tr>
              <a:tr h="12760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997635"/>
                  </a:ext>
                </a:extLst>
              </a:tr>
              <a:tr h="12760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511144"/>
                  </a:ext>
                </a:extLst>
              </a:tr>
            </a:tbl>
          </a:graphicData>
        </a:graphic>
      </p:graphicFrame>
      <p:sp>
        <p:nvSpPr>
          <p:cNvPr id="405" name="TextBox 404">
            <a:extLst>
              <a:ext uri="{FF2B5EF4-FFF2-40B4-BE49-F238E27FC236}">
                <a16:creationId xmlns:a16="http://schemas.microsoft.com/office/drawing/2014/main" id="{2507ACAE-7DFA-AC9E-3273-D71ACF0A8044}"/>
              </a:ext>
            </a:extLst>
          </p:cNvPr>
          <p:cNvSpPr txBox="1"/>
          <p:nvPr/>
        </p:nvSpPr>
        <p:spPr>
          <a:xfrm>
            <a:off x="2746786" y="2896543"/>
            <a:ext cx="355789" cy="25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1074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1074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0ED8A7AB-C244-20B8-6187-4845106F487E}"/>
              </a:ext>
            </a:extLst>
          </p:cNvPr>
          <p:cNvSpPr txBox="1"/>
          <p:nvPr/>
        </p:nvSpPr>
        <p:spPr>
          <a:xfrm>
            <a:off x="3889688" y="2396782"/>
            <a:ext cx="331482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O1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7" name="TextBox 406">
            <a:extLst>
              <a:ext uri="{FF2B5EF4-FFF2-40B4-BE49-F238E27FC236}">
                <a16:creationId xmlns:a16="http://schemas.microsoft.com/office/drawing/2014/main" id="{C92F75E4-CFE5-22C2-A4A8-8CC1376C864F}"/>
              </a:ext>
            </a:extLst>
          </p:cNvPr>
          <p:cNvSpPr txBox="1"/>
          <p:nvPr/>
        </p:nvSpPr>
        <p:spPr>
          <a:xfrm>
            <a:off x="3886730" y="2880960"/>
            <a:ext cx="331482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On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8" name="직사각형 407">
            <a:extLst>
              <a:ext uri="{FF2B5EF4-FFF2-40B4-BE49-F238E27FC236}">
                <a16:creationId xmlns:a16="http://schemas.microsoft.com/office/drawing/2014/main" id="{AA90646E-CB7D-3644-D73E-9B84CA9E0673}"/>
              </a:ext>
            </a:extLst>
          </p:cNvPr>
          <p:cNvSpPr/>
          <p:nvPr/>
        </p:nvSpPr>
        <p:spPr>
          <a:xfrm>
            <a:off x="2641360" y="3160206"/>
            <a:ext cx="604179" cy="637637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409" name="표 408">
            <a:extLst>
              <a:ext uri="{FF2B5EF4-FFF2-40B4-BE49-F238E27FC236}">
                <a16:creationId xmlns:a16="http://schemas.microsoft.com/office/drawing/2014/main" id="{B9B0403F-14B8-AA57-BD0D-5BC3296DE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707503"/>
              </p:ext>
            </p:extLst>
          </p:nvPr>
        </p:nvGraphicFramePr>
        <p:xfrm>
          <a:off x="898728" y="2315121"/>
          <a:ext cx="604179" cy="960120"/>
        </p:xfrm>
        <a:graphic>
          <a:graphicData uri="http://schemas.openxmlformats.org/drawingml/2006/table">
            <a:tbl>
              <a:tblPr firstRow="1" bandRow="1"/>
              <a:tblGrid>
                <a:gridCol w="604179">
                  <a:extLst>
                    <a:ext uri="{9D8B030D-6E8A-4147-A177-3AD203B41FA5}">
                      <a16:colId xmlns:a16="http://schemas.microsoft.com/office/drawing/2014/main" val="486005283"/>
                    </a:ext>
                  </a:extLst>
                </a:gridCol>
              </a:tblGrid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P1</a:t>
                      </a:r>
                      <a:endParaRPr kumimoji="0" lang="ko-KR" alt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524722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P2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398629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P3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421951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P4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932716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latin typeface="Consolas" panose="020B0609020204030204" pitchFamily="49" charset="0"/>
                        </a:rPr>
                        <a:t>...</a:t>
                      </a:r>
                      <a:endParaRPr lang="ko-KR" altLang="en-US" sz="900" b="1" dirty="0">
                        <a:latin typeface="Consolas" panose="020B0609020204030204" pitchFamily="49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017120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Pi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667025"/>
                  </a:ext>
                </a:extLst>
              </a:tr>
              <a:tr h="1299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...</a:t>
                      </a:r>
                      <a:endParaRPr kumimoji="0" lang="ko-KR" alt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838484"/>
                  </a:ext>
                </a:extLst>
              </a:tr>
            </a:tbl>
          </a:graphicData>
        </a:graphic>
      </p:graphicFrame>
      <p:graphicFrame>
        <p:nvGraphicFramePr>
          <p:cNvPr id="410" name="표 409">
            <a:extLst>
              <a:ext uri="{FF2B5EF4-FFF2-40B4-BE49-F238E27FC236}">
                <a16:creationId xmlns:a16="http://schemas.microsoft.com/office/drawing/2014/main" id="{9FF4F48C-D78F-3872-8FC3-972FFD996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070784"/>
              </p:ext>
            </p:extLst>
          </p:nvPr>
        </p:nvGraphicFramePr>
        <p:xfrm>
          <a:off x="4150649" y="2438933"/>
          <a:ext cx="604176" cy="618680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362508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j-lt"/>
                          <a:ea typeface="+mn-ea"/>
                        </a:rPr>
                        <a:t> </a:t>
                      </a:r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sp>
        <p:nvSpPr>
          <p:cNvPr id="411" name="TextBox 410">
            <a:extLst>
              <a:ext uri="{FF2B5EF4-FFF2-40B4-BE49-F238E27FC236}">
                <a16:creationId xmlns:a16="http://schemas.microsoft.com/office/drawing/2014/main" id="{1CF8C569-17FD-A895-59DE-C98FC3FA2307}"/>
              </a:ext>
            </a:extLst>
          </p:cNvPr>
          <p:cNvSpPr txBox="1"/>
          <p:nvPr/>
        </p:nvSpPr>
        <p:spPr>
          <a:xfrm>
            <a:off x="4269477" y="2611059"/>
            <a:ext cx="35578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412" name="표 411">
            <a:extLst>
              <a:ext uri="{FF2B5EF4-FFF2-40B4-BE49-F238E27FC236}">
                <a16:creationId xmlns:a16="http://schemas.microsoft.com/office/drawing/2014/main" id="{1CF8AF96-D24A-6331-8899-6A9E502FB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657804"/>
              </p:ext>
            </p:extLst>
          </p:nvPr>
        </p:nvGraphicFramePr>
        <p:xfrm>
          <a:off x="4154124" y="3240268"/>
          <a:ext cx="604176" cy="618680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i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1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2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2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F1F2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i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i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362508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j-lt"/>
                          <a:ea typeface="+mn-ea"/>
                        </a:rPr>
                        <a:t> </a:t>
                      </a:r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ko-KR" altLang="en-US" sz="700" b="1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ko-KR" altLang="en-US" sz="700" b="1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ko-KR" altLang="en-US" sz="700" b="1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ko-KR" altLang="en-US" sz="700" b="1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endParaRPr lang="ko-KR" altLang="en-US" sz="700" b="1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endParaRPr lang="ko-KR" altLang="en-US" sz="700" b="1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sp>
        <p:nvSpPr>
          <p:cNvPr id="413" name="TextBox 412">
            <a:extLst>
              <a:ext uri="{FF2B5EF4-FFF2-40B4-BE49-F238E27FC236}">
                <a16:creationId xmlns:a16="http://schemas.microsoft.com/office/drawing/2014/main" id="{6772624A-BBA5-63EF-035C-FB7F9A6EAA54}"/>
              </a:ext>
            </a:extLst>
          </p:cNvPr>
          <p:cNvSpPr txBox="1"/>
          <p:nvPr/>
        </p:nvSpPr>
        <p:spPr>
          <a:xfrm>
            <a:off x="5587180" y="3075630"/>
            <a:ext cx="1206728" cy="226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Source Idx Table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27E350FE-222E-1778-0814-13D5CDB45D37}"/>
              </a:ext>
            </a:extLst>
          </p:cNvPr>
          <p:cNvSpPr txBox="1"/>
          <p:nvPr/>
        </p:nvSpPr>
        <p:spPr>
          <a:xfrm>
            <a:off x="5975467" y="3428165"/>
            <a:ext cx="35578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9E988111-55A6-5A97-1C46-618E827F8317}"/>
              </a:ext>
            </a:extLst>
          </p:cNvPr>
          <p:cNvSpPr txBox="1"/>
          <p:nvPr/>
        </p:nvSpPr>
        <p:spPr>
          <a:xfrm>
            <a:off x="5604630" y="3193988"/>
            <a:ext cx="317523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I1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id="{78845AF0-ED67-077A-5C94-484F8AC798E5}"/>
              </a:ext>
            </a:extLst>
          </p:cNvPr>
          <p:cNvSpPr txBox="1"/>
          <p:nvPr/>
        </p:nvSpPr>
        <p:spPr>
          <a:xfrm>
            <a:off x="5595559" y="3696500"/>
            <a:ext cx="317523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In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417" name="표 416">
            <a:extLst>
              <a:ext uri="{FF2B5EF4-FFF2-40B4-BE49-F238E27FC236}">
                <a16:creationId xmlns:a16="http://schemas.microsoft.com/office/drawing/2014/main" id="{536E9D22-81E5-0F7E-8BEC-1338FAAFD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694986"/>
              </p:ext>
            </p:extLst>
          </p:nvPr>
        </p:nvGraphicFramePr>
        <p:xfrm>
          <a:off x="5859874" y="3246623"/>
          <a:ext cx="604176" cy="618680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i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1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2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2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i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i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362508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j-lt"/>
                          <a:ea typeface="+mn-ea"/>
                        </a:rPr>
                        <a:t> </a:t>
                      </a:r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72000" marR="72000"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ko-KR" altLang="en-US" sz="700" b="1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ko-KR" altLang="en-US" sz="700" b="1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ko-KR" altLang="en-US" sz="700" b="1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ko-KR" altLang="en-US" sz="700" b="1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endParaRPr lang="ko-KR" altLang="en-US" sz="700" b="1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endParaRPr lang="ko-KR" altLang="en-US" sz="700" b="1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sp>
        <p:nvSpPr>
          <p:cNvPr id="418" name="왼쪽 대괄호[L] 417">
            <a:extLst>
              <a:ext uri="{FF2B5EF4-FFF2-40B4-BE49-F238E27FC236}">
                <a16:creationId xmlns:a16="http://schemas.microsoft.com/office/drawing/2014/main" id="{7740115D-122D-42FA-AABE-47D1A6205D77}"/>
              </a:ext>
            </a:extLst>
          </p:cNvPr>
          <p:cNvSpPr/>
          <p:nvPr/>
        </p:nvSpPr>
        <p:spPr>
          <a:xfrm rot="5400000">
            <a:off x="1167480" y="1976925"/>
            <a:ext cx="68335" cy="605230"/>
          </a:xfrm>
          <a:prstGeom prst="leftBracket">
            <a:avLst>
              <a:gd name="adj" fmla="val 57306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9" name="TextBox 418">
                <a:extLst>
                  <a:ext uri="{FF2B5EF4-FFF2-40B4-BE49-F238E27FC236}">
                    <a16:creationId xmlns:a16="http://schemas.microsoft.com/office/drawing/2014/main" id="{564CC397-5380-8151-B782-804E9B176DA1}"/>
                  </a:ext>
                </a:extLst>
              </p:cNvPr>
              <p:cNvSpPr txBox="1"/>
              <p:nvPr/>
            </p:nvSpPr>
            <p:spPr>
              <a:xfrm>
                <a:off x="1141396" y="2164520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419" name="TextBox 418">
                <a:extLst>
                  <a:ext uri="{FF2B5EF4-FFF2-40B4-BE49-F238E27FC236}">
                    <a16:creationId xmlns:a16="http://schemas.microsoft.com/office/drawing/2014/main" id="{564CC397-5380-8151-B782-804E9B176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396" y="2164520"/>
                <a:ext cx="128240" cy="144527"/>
              </a:xfrm>
              <a:prstGeom prst="rect">
                <a:avLst/>
              </a:prstGeom>
              <a:blipFill>
                <a:blip r:embed="rId3"/>
                <a:stretch>
                  <a:fillRect l="-18182" r="-2727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0" name="왼쪽 대괄호[L] 419">
            <a:extLst>
              <a:ext uri="{FF2B5EF4-FFF2-40B4-BE49-F238E27FC236}">
                <a16:creationId xmlns:a16="http://schemas.microsoft.com/office/drawing/2014/main" id="{A691647A-873A-34D9-0E67-41E25876462D}"/>
              </a:ext>
            </a:extLst>
          </p:cNvPr>
          <p:cNvSpPr/>
          <p:nvPr/>
        </p:nvSpPr>
        <p:spPr>
          <a:xfrm>
            <a:off x="833544" y="2315120"/>
            <a:ext cx="64383" cy="893910"/>
          </a:xfrm>
          <a:prstGeom prst="leftBracket">
            <a:avLst>
              <a:gd name="adj" fmla="val 57306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2E398AD3-FF41-F7DA-E941-3D2D1EBFA8F3}"/>
                  </a:ext>
                </a:extLst>
              </p:cNvPr>
              <p:cNvSpPr txBox="1"/>
              <p:nvPr/>
            </p:nvSpPr>
            <p:spPr>
              <a:xfrm>
                <a:off x="759434" y="2689762"/>
                <a:ext cx="118366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𝑁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2E398AD3-FF41-F7DA-E941-3D2D1EBFA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34" y="2689762"/>
                <a:ext cx="118366" cy="144527"/>
              </a:xfrm>
              <a:prstGeom prst="rect">
                <a:avLst/>
              </a:prstGeom>
              <a:blipFill>
                <a:blip r:embed="rId4"/>
                <a:stretch>
                  <a:fillRect l="-30000" r="-20000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2" name="왼쪽 대괄호[L] 421">
            <a:extLst>
              <a:ext uri="{FF2B5EF4-FFF2-40B4-BE49-F238E27FC236}">
                <a16:creationId xmlns:a16="http://schemas.microsoft.com/office/drawing/2014/main" id="{1F45C39C-208E-9A4E-6BBE-C9E08FBC83B1}"/>
              </a:ext>
            </a:extLst>
          </p:cNvPr>
          <p:cNvSpPr/>
          <p:nvPr/>
        </p:nvSpPr>
        <p:spPr>
          <a:xfrm rot="5400000">
            <a:off x="2909640" y="1971802"/>
            <a:ext cx="68691" cy="605250"/>
          </a:xfrm>
          <a:prstGeom prst="leftBracket">
            <a:avLst>
              <a:gd name="adj" fmla="val 57306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3" name="TextBox 422">
                <a:extLst>
                  <a:ext uri="{FF2B5EF4-FFF2-40B4-BE49-F238E27FC236}">
                    <a16:creationId xmlns:a16="http://schemas.microsoft.com/office/drawing/2014/main" id="{472ACDCF-6585-69D3-C121-6FC29FA6EE55}"/>
                  </a:ext>
                </a:extLst>
              </p:cNvPr>
              <p:cNvSpPr txBox="1"/>
              <p:nvPr/>
            </p:nvSpPr>
            <p:spPr>
              <a:xfrm>
                <a:off x="2886084" y="2159227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423" name="TextBox 422">
                <a:extLst>
                  <a:ext uri="{FF2B5EF4-FFF2-40B4-BE49-F238E27FC236}">
                    <a16:creationId xmlns:a16="http://schemas.microsoft.com/office/drawing/2014/main" id="{472ACDCF-6585-69D3-C121-6FC29FA6E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084" y="2159227"/>
                <a:ext cx="128240" cy="144527"/>
              </a:xfrm>
              <a:prstGeom prst="rect">
                <a:avLst/>
              </a:prstGeom>
              <a:blipFill>
                <a:blip r:embed="rId5"/>
                <a:stretch>
                  <a:fillRect l="-27273" r="-27273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4" name="왼쪽 대괄호[L] 423">
            <a:extLst>
              <a:ext uri="{FF2B5EF4-FFF2-40B4-BE49-F238E27FC236}">
                <a16:creationId xmlns:a16="http://schemas.microsoft.com/office/drawing/2014/main" id="{4E5A026A-6294-E6AD-AA6C-87A64A1160A4}"/>
              </a:ext>
            </a:extLst>
          </p:cNvPr>
          <p:cNvSpPr/>
          <p:nvPr/>
        </p:nvSpPr>
        <p:spPr>
          <a:xfrm rot="10800000">
            <a:off x="3265615" y="2312289"/>
            <a:ext cx="64383" cy="641744"/>
          </a:xfrm>
          <a:prstGeom prst="leftBracket">
            <a:avLst>
              <a:gd name="adj" fmla="val 57306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5" name="왼쪽 대괄호[L] 424">
            <a:extLst>
              <a:ext uri="{FF2B5EF4-FFF2-40B4-BE49-F238E27FC236}">
                <a16:creationId xmlns:a16="http://schemas.microsoft.com/office/drawing/2014/main" id="{12A95618-E013-7BC6-7068-65387720FF40}"/>
              </a:ext>
            </a:extLst>
          </p:cNvPr>
          <p:cNvSpPr/>
          <p:nvPr/>
        </p:nvSpPr>
        <p:spPr>
          <a:xfrm rot="5400000">
            <a:off x="4425705" y="2097153"/>
            <a:ext cx="55124" cy="603124"/>
          </a:xfrm>
          <a:prstGeom prst="leftBracket">
            <a:avLst>
              <a:gd name="adj" fmla="val 57306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6" name="TextBox 425">
                <a:extLst>
                  <a:ext uri="{FF2B5EF4-FFF2-40B4-BE49-F238E27FC236}">
                    <a16:creationId xmlns:a16="http://schemas.microsoft.com/office/drawing/2014/main" id="{3190DF34-081A-6A15-152C-DDFBF71BE227}"/>
                  </a:ext>
                </a:extLst>
              </p:cNvPr>
              <p:cNvSpPr txBox="1"/>
              <p:nvPr/>
            </p:nvSpPr>
            <p:spPr>
              <a:xfrm>
                <a:off x="4398378" y="2290300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426" name="TextBox 425">
                <a:extLst>
                  <a:ext uri="{FF2B5EF4-FFF2-40B4-BE49-F238E27FC236}">
                    <a16:creationId xmlns:a16="http://schemas.microsoft.com/office/drawing/2014/main" id="{3190DF34-081A-6A15-152C-DDFBF71BE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8378" y="2290300"/>
                <a:ext cx="128240" cy="144527"/>
              </a:xfrm>
              <a:prstGeom prst="rect">
                <a:avLst/>
              </a:prstGeom>
              <a:blipFill>
                <a:blip r:embed="rId6"/>
                <a:stretch>
                  <a:fillRect l="-27273" r="-27273"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7" name="왼쪽 대괄호[L] 426">
            <a:extLst>
              <a:ext uri="{FF2B5EF4-FFF2-40B4-BE49-F238E27FC236}">
                <a16:creationId xmlns:a16="http://schemas.microsoft.com/office/drawing/2014/main" id="{9CE2E699-8517-E733-DEE2-775E11B39B85}"/>
              </a:ext>
            </a:extLst>
          </p:cNvPr>
          <p:cNvSpPr/>
          <p:nvPr/>
        </p:nvSpPr>
        <p:spPr>
          <a:xfrm rot="10800000">
            <a:off x="4766244" y="2439406"/>
            <a:ext cx="64383" cy="617796"/>
          </a:xfrm>
          <a:prstGeom prst="leftBracket">
            <a:avLst>
              <a:gd name="adj" fmla="val 57306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8" name="TextBox 427">
                <a:extLst>
                  <a:ext uri="{FF2B5EF4-FFF2-40B4-BE49-F238E27FC236}">
                    <a16:creationId xmlns:a16="http://schemas.microsoft.com/office/drawing/2014/main" id="{A730831D-56DD-57D8-05F7-94C36B3DEF8A}"/>
                  </a:ext>
                </a:extLst>
              </p:cNvPr>
              <p:cNvSpPr txBox="1"/>
              <p:nvPr/>
            </p:nvSpPr>
            <p:spPr>
              <a:xfrm>
                <a:off x="4780658" y="2650193"/>
                <a:ext cx="98232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𝑛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428" name="TextBox 427">
                <a:extLst>
                  <a:ext uri="{FF2B5EF4-FFF2-40B4-BE49-F238E27FC236}">
                    <a16:creationId xmlns:a16="http://schemas.microsoft.com/office/drawing/2014/main" id="{A730831D-56DD-57D8-05F7-94C36B3DE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658" y="2650193"/>
                <a:ext cx="98232" cy="144527"/>
              </a:xfrm>
              <a:prstGeom prst="rect">
                <a:avLst/>
              </a:prstGeom>
              <a:blipFill>
                <a:blip r:embed="rId7"/>
                <a:stretch>
                  <a:fillRect l="-12500" r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9" name="표 428">
            <a:extLst>
              <a:ext uri="{FF2B5EF4-FFF2-40B4-BE49-F238E27FC236}">
                <a16:creationId xmlns:a16="http://schemas.microsoft.com/office/drawing/2014/main" id="{7757215E-18C6-B5C8-8BFB-27E8632B6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376421"/>
              </p:ext>
            </p:extLst>
          </p:nvPr>
        </p:nvGraphicFramePr>
        <p:xfrm>
          <a:off x="5850869" y="2434603"/>
          <a:ext cx="604179" cy="618680"/>
        </p:xfrm>
        <a:graphic>
          <a:graphicData uri="http://schemas.openxmlformats.org/drawingml/2006/table">
            <a:tbl>
              <a:tblPr firstRow="1" bandRow="1"/>
              <a:tblGrid>
                <a:gridCol w="604179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</a:tblGrid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n-lt"/>
                          <a:ea typeface="+mn-ea"/>
                        </a:rPr>
                        <a:t>G1</a:t>
                      </a:r>
                      <a:endParaRPr lang="ko-KR" altLang="en-US" sz="700" b="1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3625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j-lt"/>
                          <a:ea typeface="+mn-ea"/>
                        </a:rPr>
                        <a:t> </a:t>
                      </a:r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8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700" b="1" dirty="0">
                          <a:latin typeface="+mj-lt"/>
                          <a:ea typeface="+mn-ea"/>
                        </a:rPr>
                        <a:t>Gn</a:t>
                      </a:r>
                      <a:endParaRPr lang="ko-KR" altLang="en-US" sz="700" b="1" dirty="0">
                        <a:latin typeface="+mj-lt"/>
                        <a:ea typeface="+mn-ea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</a:tbl>
          </a:graphicData>
        </a:graphic>
      </p:graphicFrame>
      <p:sp>
        <p:nvSpPr>
          <p:cNvPr id="430" name="TextBox 429">
            <a:extLst>
              <a:ext uri="{FF2B5EF4-FFF2-40B4-BE49-F238E27FC236}">
                <a16:creationId xmlns:a16="http://schemas.microsoft.com/office/drawing/2014/main" id="{7870BE40-42CD-4937-14EB-4BE38B6EAAFD}"/>
              </a:ext>
            </a:extLst>
          </p:cNvPr>
          <p:cNvSpPr txBox="1"/>
          <p:nvPr/>
        </p:nvSpPr>
        <p:spPr>
          <a:xfrm>
            <a:off x="5974057" y="2606729"/>
            <a:ext cx="35578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31" name="왼쪽 대괄호[L] 430">
            <a:extLst>
              <a:ext uri="{FF2B5EF4-FFF2-40B4-BE49-F238E27FC236}">
                <a16:creationId xmlns:a16="http://schemas.microsoft.com/office/drawing/2014/main" id="{31A4DFA8-DF76-6FBC-E016-8A665E513A15}"/>
              </a:ext>
            </a:extLst>
          </p:cNvPr>
          <p:cNvSpPr/>
          <p:nvPr/>
        </p:nvSpPr>
        <p:spPr>
          <a:xfrm rot="5400000">
            <a:off x="6117284" y="2099450"/>
            <a:ext cx="70794" cy="603124"/>
          </a:xfrm>
          <a:prstGeom prst="leftBracket">
            <a:avLst>
              <a:gd name="adj" fmla="val 57306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2" name="TextBox 431">
                <a:extLst>
                  <a:ext uri="{FF2B5EF4-FFF2-40B4-BE49-F238E27FC236}">
                    <a16:creationId xmlns:a16="http://schemas.microsoft.com/office/drawing/2014/main" id="{E8E85387-D2F7-8F3C-D5C2-9F5B1955EB93}"/>
                  </a:ext>
                </a:extLst>
              </p:cNvPr>
              <p:cNvSpPr txBox="1"/>
              <p:nvPr/>
            </p:nvSpPr>
            <p:spPr>
              <a:xfrm>
                <a:off x="6091037" y="2281647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432" name="TextBox 431">
                <a:extLst>
                  <a:ext uri="{FF2B5EF4-FFF2-40B4-BE49-F238E27FC236}">
                    <a16:creationId xmlns:a16="http://schemas.microsoft.com/office/drawing/2014/main" id="{E8E85387-D2F7-8F3C-D5C2-9F5B1955E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037" y="2281647"/>
                <a:ext cx="128240" cy="144527"/>
              </a:xfrm>
              <a:prstGeom prst="rect">
                <a:avLst/>
              </a:prstGeom>
              <a:blipFill>
                <a:blip r:embed="rId8"/>
                <a:stretch>
                  <a:fillRect l="-18182" r="-27273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3" name="왼쪽 대괄호[L] 432">
            <a:extLst>
              <a:ext uri="{FF2B5EF4-FFF2-40B4-BE49-F238E27FC236}">
                <a16:creationId xmlns:a16="http://schemas.microsoft.com/office/drawing/2014/main" id="{A1D5D3C1-2C95-5A2C-DB0D-6A389DDE7ADF}"/>
              </a:ext>
            </a:extLst>
          </p:cNvPr>
          <p:cNvSpPr/>
          <p:nvPr/>
        </p:nvSpPr>
        <p:spPr>
          <a:xfrm>
            <a:off x="5780889" y="2436409"/>
            <a:ext cx="64383" cy="617796"/>
          </a:xfrm>
          <a:prstGeom prst="leftBracket">
            <a:avLst>
              <a:gd name="adj" fmla="val 57306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4" name="TextBox 433">
                <a:extLst>
                  <a:ext uri="{FF2B5EF4-FFF2-40B4-BE49-F238E27FC236}">
                    <a16:creationId xmlns:a16="http://schemas.microsoft.com/office/drawing/2014/main" id="{3F988477-A90B-CCDF-DE7F-9554BEF147DF}"/>
                  </a:ext>
                </a:extLst>
              </p:cNvPr>
              <p:cNvSpPr txBox="1"/>
              <p:nvPr/>
            </p:nvSpPr>
            <p:spPr>
              <a:xfrm>
                <a:off x="5728301" y="2642946"/>
                <a:ext cx="98232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𝑛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434" name="TextBox 433">
                <a:extLst>
                  <a:ext uri="{FF2B5EF4-FFF2-40B4-BE49-F238E27FC236}">
                    <a16:creationId xmlns:a16="http://schemas.microsoft.com/office/drawing/2014/main" id="{3F988477-A90B-CCDF-DE7F-9554BEF14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301" y="2642946"/>
                <a:ext cx="98232" cy="144527"/>
              </a:xfrm>
              <a:prstGeom prst="rect">
                <a:avLst/>
              </a:prstGeom>
              <a:blipFill>
                <a:blip r:embed="rId9"/>
                <a:stretch>
                  <a:fillRect l="-25000" r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35" name="표 434">
            <a:extLst>
              <a:ext uri="{FF2B5EF4-FFF2-40B4-BE49-F238E27FC236}">
                <a16:creationId xmlns:a16="http://schemas.microsoft.com/office/drawing/2014/main" id="{68E51C42-B762-F8C2-1641-D9CAC5931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934170"/>
              </p:ext>
            </p:extLst>
          </p:nvPr>
        </p:nvGraphicFramePr>
        <p:xfrm>
          <a:off x="7590391" y="2450816"/>
          <a:ext cx="604176" cy="981190"/>
        </p:xfrm>
        <a:graphic>
          <a:graphicData uri="http://schemas.openxmlformats.org/drawingml/2006/table">
            <a:tbl>
              <a:tblPr firstRow="1" bandRow="1"/>
              <a:tblGrid>
                <a:gridCol w="100696">
                  <a:extLst>
                    <a:ext uri="{9D8B030D-6E8A-4147-A177-3AD203B41FA5}">
                      <a16:colId xmlns:a16="http://schemas.microsoft.com/office/drawing/2014/main" val="33751364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71670876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1961003911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250941538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941521633"/>
                    </a:ext>
                  </a:extLst>
                </a:gridCol>
                <a:gridCol w="100696">
                  <a:extLst>
                    <a:ext uri="{9D8B030D-6E8A-4147-A177-3AD203B41FA5}">
                      <a16:colId xmlns:a16="http://schemas.microsoft.com/office/drawing/2014/main" val="3486836270"/>
                    </a:ext>
                  </a:extLst>
                </a:gridCol>
              </a:tblGrid>
              <a:tr h="1226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92502"/>
                  </a:ext>
                </a:extLst>
              </a:tr>
              <a:tr h="1226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70182"/>
                  </a:ext>
                </a:extLst>
              </a:tr>
              <a:tr h="1226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168502"/>
                  </a:ext>
                </a:extLst>
              </a:tr>
              <a:tr h="1226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166238"/>
                  </a:ext>
                </a:extLst>
              </a:tr>
              <a:tr h="122649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4336598"/>
                  </a:ext>
                </a:extLst>
              </a:tr>
              <a:tr h="1226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078894"/>
                  </a:ext>
                </a:extLst>
              </a:tr>
              <a:tr h="245296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00" dirty="0"/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374902984"/>
                  </a:ext>
                </a:extLst>
              </a:tr>
            </a:tbl>
          </a:graphicData>
        </a:graphic>
      </p:graphicFrame>
      <p:sp>
        <p:nvSpPr>
          <p:cNvPr id="436" name="TextBox 435">
            <a:extLst>
              <a:ext uri="{FF2B5EF4-FFF2-40B4-BE49-F238E27FC236}">
                <a16:creationId xmlns:a16="http://schemas.microsoft.com/office/drawing/2014/main" id="{0C8B4E20-7CB6-FACF-E1A3-614574DC3A13}"/>
              </a:ext>
            </a:extLst>
          </p:cNvPr>
          <p:cNvSpPr txBox="1"/>
          <p:nvPr/>
        </p:nvSpPr>
        <p:spPr>
          <a:xfrm>
            <a:off x="7711324" y="3176526"/>
            <a:ext cx="35578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37" name="TextBox 436">
            <a:extLst>
              <a:ext uri="{FF2B5EF4-FFF2-40B4-BE49-F238E27FC236}">
                <a16:creationId xmlns:a16="http://schemas.microsoft.com/office/drawing/2014/main" id="{BA3B2AF0-FBBA-3E30-8E9C-67008DE906AB}"/>
              </a:ext>
            </a:extLst>
          </p:cNvPr>
          <p:cNvSpPr txBox="1"/>
          <p:nvPr/>
        </p:nvSpPr>
        <p:spPr>
          <a:xfrm>
            <a:off x="7706775" y="2864036"/>
            <a:ext cx="355789" cy="23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altLang="ko-KR" sz="939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...</a:t>
            </a:r>
            <a:endParaRPr lang="ko-KR" altLang="en-US" sz="939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38" name="왼쪽 대괄호[L] 437">
            <a:extLst>
              <a:ext uri="{FF2B5EF4-FFF2-40B4-BE49-F238E27FC236}">
                <a16:creationId xmlns:a16="http://schemas.microsoft.com/office/drawing/2014/main" id="{99E741A0-D311-0510-7096-73E33C070529}"/>
              </a:ext>
            </a:extLst>
          </p:cNvPr>
          <p:cNvSpPr/>
          <p:nvPr/>
        </p:nvSpPr>
        <p:spPr>
          <a:xfrm rot="5400000">
            <a:off x="7858480" y="2115353"/>
            <a:ext cx="67802" cy="603125"/>
          </a:xfrm>
          <a:prstGeom prst="leftBracket">
            <a:avLst>
              <a:gd name="adj" fmla="val 57306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9" name="TextBox 438">
                <a:extLst>
                  <a:ext uri="{FF2B5EF4-FFF2-40B4-BE49-F238E27FC236}">
                    <a16:creationId xmlns:a16="http://schemas.microsoft.com/office/drawing/2014/main" id="{6459E762-8ACB-B73D-8E95-D4B6BBADCA21}"/>
                  </a:ext>
                </a:extLst>
              </p:cNvPr>
              <p:cNvSpPr txBox="1"/>
              <p:nvPr/>
            </p:nvSpPr>
            <p:spPr>
              <a:xfrm>
                <a:off x="7839771" y="2299545"/>
                <a:ext cx="128240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439" name="TextBox 438">
                <a:extLst>
                  <a:ext uri="{FF2B5EF4-FFF2-40B4-BE49-F238E27FC236}">
                    <a16:creationId xmlns:a16="http://schemas.microsoft.com/office/drawing/2014/main" id="{6459E762-8ACB-B73D-8E95-D4B6BBADC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9771" y="2299545"/>
                <a:ext cx="128240" cy="144527"/>
              </a:xfrm>
              <a:prstGeom prst="rect">
                <a:avLst/>
              </a:prstGeom>
              <a:blipFill>
                <a:blip r:embed="rId10"/>
                <a:stretch>
                  <a:fillRect l="-27273" r="-18182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0" name="왼쪽 대괄호[L] 439">
            <a:extLst>
              <a:ext uri="{FF2B5EF4-FFF2-40B4-BE49-F238E27FC236}">
                <a16:creationId xmlns:a16="http://schemas.microsoft.com/office/drawing/2014/main" id="{80F8DC0A-2762-AF88-DE57-9500A19C0E34}"/>
              </a:ext>
            </a:extLst>
          </p:cNvPr>
          <p:cNvSpPr/>
          <p:nvPr/>
        </p:nvSpPr>
        <p:spPr>
          <a:xfrm rot="10800000">
            <a:off x="8204242" y="2452305"/>
            <a:ext cx="56962" cy="975859"/>
          </a:xfrm>
          <a:prstGeom prst="leftBracket">
            <a:avLst>
              <a:gd name="adj" fmla="val 57306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58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1" name="TextBox 440">
                <a:extLst>
                  <a:ext uri="{FF2B5EF4-FFF2-40B4-BE49-F238E27FC236}">
                    <a16:creationId xmlns:a16="http://schemas.microsoft.com/office/drawing/2014/main" id="{F49D6B87-0384-1543-4A6E-59DAC3D1710B}"/>
                  </a:ext>
                </a:extLst>
              </p:cNvPr>
              <p:cNvSpPr txBox="1"/>
              <p:nvPr/>
            </p:nvSpPr>
            <p:spPr>
              <a:xfrm>
                <a:off x="8206405" y="2880323"/>
                <a:ext cx="118366" cy="144527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939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𝑁</m:t>
                      </m:r>
                    </m:oMath>
                  </m:oMathPara>
                </a14:m>
                <a:endParaRPr kumimoji="0" lang="ko-KR" altLang="en-US" sz="93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441" name="TextBox 440">
                <a:extLst>
                  <a:ext uri="{FF2B5EF4-FFF2-40B4-BE49-F238E27FC236}">
                    <a16:creationId xmlns:a16="http://schemas.microsoft.com/office/drawing/2014/main" id="{F49D6B87-0384-1543-4A6E-59DAC3D17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405" y="2880323"/>
                <a:ext cx="118366" cy="144527"/>
              </a:xfrm>
              <a:prstGeom prst="rect">
                <a:avLst/>
              </a:prstGeom>
              <a:blipFill>
                <a:blip r:embed="rId11"/>
                <a:stretch>
                  <a:fillRect l="-20000" r="-20000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2" name="TextBox 441">
            <a:extLst>
              <a:ext uri="{FF2B5EF4-FFF2-40B4-BE49-F238E27FC236}">
                <a16:creationId xmlns:a16="http://schemas.microsoft.com/office/drawing/2014/main" id="{A094FCDA-CAB2-9243-4E1E-A653354FE73F}"/>
              </a:ext>
            </a:extLst>
          </p:cNvPr>
          <p:cNvSpPr txBox="1"/>
          <p:nvPr/>
        </p:nvSpPr>
        <p:spPr>
          <a:xfrm>
            <a:off x="7439272" y="1985842"/>
            <a:ext cx="921861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Next Layer Gradient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61A25E24-D0EE-5591-BB34-7BE68BF7A363}"/>
              </a:ext>
            </a:extLst>
          </p:cNvPr>
          <p:cNvSpPr txBox="1"/>
          <p:nvPr/>
        </p:nvSpPr>
        <p:spPr>
          <a:xfrm>
            <a:off x="714153" y="1988248"/>
            <a:ext cx="1061844" cy="226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Point</a:t>
            </a:r>
            <a:r>
              <a:rPr lang="ko-KR" altLang="en-US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 </a:t>
            </a: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Feature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44" name="TextBox 443">
            <a:extLst>
              <a:ext uri="{FF2B5EF4-FFF2-40B4-BE49-F238E27FC236}">
                <a16:creationId xmlns:a16="http://schemas.microsoft.com/office/drawing/2014/main" id="{5E74A4CB-5488-8E15-566A-9C9B067F37E4}"/>
              </a:ext>
            </a:extLst>
          </p:cNvPr>
          <p:cNvSpPr txBox="1"/>
          <p:nvPr/>
        </p:nvSpPr>
        <p:spPr>
          <a:xfrm>
            <a:off x="3771681" y="1983125"/>
            <a:ext cx="1376965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Output</a:t>
            </a:r>
            <a:r>
              <a:rPr lang="ko-KR" altLang="en-US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 </a:t>
            </a: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Point</a:t>
            </a:r>
          </a:p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Feature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45" name="TextBox 444">
            <a:extLst>
              <a:ext uri="{FF2B5EF4-FFF2-40B4-BE49-F238E27FC236}">
                <a16:creationId xmlns:a16="http://schemas.microsoft.com/office/drawing/2014/main" id="{ABA11A0C-2EE1-F621-FF73-930F5BFB4A53}"/>
              </a:ext>
            </a:extLst>
          </p:cNvPr>
          <p:cNvSpPr txBox="1"/>
          <p:nvPr/>
        </p:nvSpPr>
        <p:spPr>
          <a:xfrm>
            <a:off x="5221279" y="1993068"/>
            <a:ext cx="1836766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Backpropagated</a:t>
            </a:r>
          </a:p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Gradients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6" name="TextBox 445">
                <a:extLst>
                  <a:ext uri="{FF2B5EF4-FFF2-40B4-BE49-F238E27FC236}">
                    <a16:creationId xmlns:a16="http://schemas.microsoft.com/office/drawing/2014/main" id="{AFB14459-873C-62CD-2F5D-D3AE69821199}"/>
                  </a:ext>
                </a:extLst>
              </p:cNvPr>
              <p:cNvSpPr txBox="1"/>
              <p:nvPr/>
            </p:nvSpPr>
            <p:spPr>
              <a:xfrm>
                <a:off x="6516653" y="3453267"/>
                <a:ext cx="1021857" cy="446399"/>
              </a:xfrm>
              <a:prstGeom prst="rect">
                <a:avLst/>
              </a:prstGeom>
              <a:solidFill>
                <a:srgbClr val="E7E6E6">
                  <a:alpha val="80000"/>
                </a:srgbClr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457200"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Read 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𝟑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</m:t>
                    </m:r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</a:p>
              <a:p>
                <a:pPr algn="ctr" defTabSz="457200"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+</a:t>
                </a:r>
              </a:p>
              <a:p>
                <a:pPr algn="ctr" defTabSz="457200"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Write 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</m:t>
                    </m:r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46" name="TextBox 445">
                <a:extLst>
                  <a:ext uri="{FF2B5EF4-FFF2-40B4-BE49-F238E27FC236}">
                    <a16:creationId xmlns:a16="http://schemas.microsoft.com/office/drawing/2014/main" id="{AFB14459-873C-62CD-2F5D-D3AE69821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653" y="3453267"/>
                <a:ext cx="1021857" cy="446399"/>
              </a:xfrm>
              <a:prstGeom prst="rect">
                <a:avLst/>
              </a:prstGeom>
              <a:blipFill>
                <a:blip r:embed="rId12"/>
                <a:stretch>
                  <a:fillRect l="-3704" r="-3704" b="-81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7" name="TextBox 446">
                <a:extLst>
                  <a:ext uri="{FF2B5EF4-FFF2-40B4-BE49-F238E27FC236}">
                    <a16:creationId xmlns:a16="http://schemas.microsoft.com/office/drawing/2014/main" id="{C9927794-15B5-D603-800B-CFCF25255B26}"/>
                  </a:ext>
                </a:extLst>
              </p:cNvPr>
              <p:cNvSpPr txBox="1"/>
              <p:nvPr/>
            </p:nvSpPr>
            <p:spPr>
              <a:xfrm>
                <a:off x="3283843" y="3623071"/>
                <a:ext cx="676681" cy="278116"/>
              </a:xfrm>
              <a:prstGeom prst="rect">
                <a:avLst/>
              </a:prstGeom>
              <a:solidFill>
                <a:srgbClr val="E7E6E6">
                  <a:alpha val="89804"/>
                </a:srgbClr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Write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𝟐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</m:t>
                    </m:r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  <a:endParaRPr lang="ko-KR" altLang="en-US" sz="873" i="1" kern="1200" dirty="0">
                  <a:solidFill>
                    <a:prstClr val="black"/>
                  </a:solidFill>
                  <a:latin typeface="Consolas" panose="020B0609020204030204" pitchFamily="49" charset="0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447" name="TextBox 446">
                <a:extLst>
                  <a:ext uri="{FF2B5EF4-FFF2-40B4-BE49-F238E27FC236}">
                    <a16:creationId xmlns:a16="http://schemas.microsoft.com/office/drawing/2014/main" id="{C9927794-15B5-D603-800B-CFCF25255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843" y="3623071"/>
                <a:ext cx="676681" cy="278116"/>
              </a:xfrm>
              <a:prstGeom prst="rect">
                <a:avLst/>
              </a:prstGeom>
              <a:blipFill>
                <a:blip r:embed="rId13"/>
                <a:stretch>
                  <a:fillRect l="-3704" t="-8696" r="-5556" b="-1739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8" name="TextBox 447">
                <a:extLst>
                  <a:ext uri="{FF2B5EF4-FFF2-40B4-BE49-F238E27FC236}">
                    <a16:creationId xmlns:a16="http://schemas.microsoft.com/office/drawing/2014/main" id="{8FDD0441-7B11-EFA6-72DA-4D9AE9814203}"/>
                  </a:ext>
                </a:extLst>
              </p:cNvPr>
              <p:cNvSpPr txBox="1"/>
              <p:nvPr/>
            </p:nvSpPr>
            <p:spPr>
              <a:xfrm>
                <a:off x="1636864" y="3620636"/>
                <a:ext cx="676681" cy="278437"/>
              </a:xfrm>
              <a:prstGeom prst="rect">
                <a:avLst/>
              </a:prstGeom>
              <a:solidFill>
                <a:srgbClr val="E7E6E6">
                  <a:alpha val="89804"/>
                </a:srgbClr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DRAM Read</a:t>
                </a:r>
              </a:p>
              <a:p>
                <a:pPr algn="ctr" defTabSz="457200">
                  <a:lnSpc>
                    <a:spcPct val="90000"/>
                  </a:lnSpc>
                  <a:buClrTx/>
                  <a:buFontTx/>
                  <a:buNone/>
                </a:pPr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𝒏𝒅</m:t>
                    </m:r>
                    <m:r>
                      <a:rPr lang="en-US" altLang="ko-KR" sz="873" b="1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′×</m:t>
                    </m:r>
                    <m:sSub>
                      <m:sSubPr>
                        <m:ctrlP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</m:t>
                        </m:r>
                      </m:e>
                      <m:sub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𝒏𝒆𝒊𝒈𝒉</m:t>
                        </m:r>
                        <m:r>
                          <a:rPr lang="en-US" altLang="ko-KR" sz="873" b="1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ko-KR" sz="873" i="1" kern="1200" dirty="0">
                    <a:solidFill>
                      <a:prstClr val="black"/>
                    </a:solidFill>
                    <a:latin typeface="Consolas" panose="020B0609020204030204" pitchFamily="49" charset="0"/>
                    <a:ea typeface="맑은 고딕" panose="020B0503020000020004" pitchFamily="34" charset="-127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48" name="TextBox 447">
                <a:extLst>
                  <a:ext uri="{FF2B5EF4-FFF2-40B4-BE49-F238E27FC236}">
                    <a16:creationId xmlns:a16="http://schemas.microsoft.com/office/drawing/2014/main" id="{8FDD0441-7B11-EFA6-72DA-4D9AE9814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864" y="3620636"/>
                <a:ext cx="676681" cy="278437"/>
              </a:xfrm>
              <a:prstGeom prst="rect">
                <a:avLst/>
              </a:prstGeom>
              <a:blipFill>
                <a:blip r:embed="rId14"/>
                <a:stretch>
                  <a:fillRect l="-12963" t="-13043" r="-11111" b="-130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9" name="직사각형 448">
            <a:extLst>
              <a:ext uri="{FF2B5EF4-FFF2-40B4-BE49-F238E27FC236}">
                <a16:creationId xmlns:a16="http://schemas.microsoft.com/office/drawing/2014/main" id="{A953D7A8-63A9-FE69-445D-649382B3FFE7}"/>
              </a:ext>
            </a:extLst>
          </p:cNvPr>
          <p:cNvSpPr/>
          <p:nvPr/>
        </p:nvSpPr>
        <p:spPr>
          <a:xfrm>
            <a:off x="832876" y="3527313"/>
            <a:ext cx="775780" cy="3919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O1(1,2,3,… i)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39" b="1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 . . .</a:t>
            </a:r>
            <a:r>
              <a:rPr kumimoji="0" lang="en-US" altLang="ko-KR" sz="7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On(1,3,4,… i)</a:t>
            </a:r>
          </a:p>
        </p:txBody>
      </p:sp>
      <p:cxnSp>
        <p:nvCxnSpPr>
          <p:cNvPr id="450" name="직선 화살표 연결선 449">
            <a:extLst>
              <a:ext uri="{FF2B5EF4-FFF2-40B4-BE49-F238E27FC236}">
                <a16:creationId xmlns:a16="http://schemas.microsoft.com/office/drawing/2014/main" id="{0378CCC0-3AE4-EC79-220A-EEF6B3CA6A73}"/>
              </a:ext>
            </a:extLst>
          </p:cNvPr>
          <p:cNvCxnSpPr>
            <a:cxnSpLocks/>
          </p:cNvCxnSpPr>
          <p:nvPr/>
        </p:nvCxnSpPr>
        <p:spPr>
          <a:xfrm>
            <a:off x="7777669" y="3054207"/>
            <a:ext cx="382189" cy="8010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451" name="직선 화살표 연결선 450">
            <a:extLst>
              <a:ext uri="{FF2B5EF4-FFF2-40B4-BE49-F238E27FC236}">
                <a16:creationId xmlns:a16="http://schemas.microsoft.com/office/drawing/2014/main" id="{9A9D7760-956A-E76E-1251-9C82C02CC599}"/>
              </a:ext>
            </a:extLst>
          </p:cNvPr>
          <p:cNvCxnSpPr>
            <a:cxnSpLocks/>
          </p:cNvCxnSpPr>
          <p:nvPr/>
        </p:nvCxnSpPr>
        <p:spPr>
          <a:xfrm>
            <a:off x="2878991" y="2378659"/>
            <a:ext cx="1415664" cy="89325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452" name="직선 화살표 연결선 451">
            <a:extLst>
              <a:ext uri="{FF2B5EF4-FFF2-40B4-BE49-F238E27FC236}">
                <a16:creationId xmlns:a16="http://schemas.microsoft.com/office/drawing/2014/main" id="{C7FE378B-9ECF-E232-0B18-615DF77F793D}"/>
              </a:ext>
            </a:extLst>
          </p:cNvPr>
          <p:cNvCxnSpPr>
            <a:cxnSpLocks/>
          </p:cNvCxnSpPr>
          <p:nvPr/>
        </p:nvCxnSpPr>
        <p:spPr>
          <a:xfrm>
            <a:off x="2874392" y="2378088"/>
            <a:ext cx="1433286" cy="11960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3" name="TextBox 452">
                <a:extLst>
                  <a:ext uri="{FF2B5EF4-FFF2-40B4-BE49-F238E27FC236}">
                    <a16:creationId xmlns:a16="http://schemas.microsoft.com/office/drawing/2014/main" id="{A34EBFCB-8B4D-67EC-7844-BE1E157814D8}"/>
                  </a:ext>
                </a:extLst>
              </p:cNvPr>
              <p:cNvSpPr txBox="1"/>
              <p:nvPr/>
            </p:nvSpPr>
            <p:spPr>
              <a:xfrm>
                <a:off x="3290909" y="2461280"/>
                <a:ext cx="384947" cy="1287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none" lIns="0" tIns="0" rIns="0" bIns="0" rtlCol="0" anchor="b" anchorCtr="0">
                <a:noAutofit/>
              </a:bodyPr>
              <a:lstStyle/>
              <a:p>
                <a:pPr defTabSz="457200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𝑛𝑒𝑖𝑔h</m:t>
                          </m:r>
                          <m:r>
                            <a:rPr lang="en-US" altLang="ko-KR" sz="939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ko-KR" altLang="en-US" sz="939" kern="1200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453" name="TextBox 452">
                <a:extLst>
                  <a:ext uri="{FF2B5EF4-FFF2-40B4-BE49-F238E27FC236}">
                    <a16:creationId xmlns:a16="http://schemas.microsoft.com/office/drawing/2014/main" id="{A34EBFCB-8B4D-67EC-7844-BE1E15781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909" y="2461280"/>
                <a:ext cx="384947" cy="128737"/>
              </a:xfrm>
              <a:prstGeom prst="rect">
                <a:avLst/>
              </a:prstGeom>
              <a:blipFill>
                <a:blip r:embed="rId15"/>
                <a:stretch>
                  <a:fillRect l="-3226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4" name="TextBox 453">
            <a:extLst>
              <a:ext uri="{FF2B5EF4-FFF2-40B4-BE49-F238E27FC236}">
                <a16:creationId xmlns:a16="http://schemas.microsoft.com/office/drawing/2014/main" id="{7246B021-E17B-461B-7930-36DE6E837075}"/>
              </a:ext>
            </a:extLst>
          </p:cNvPr>
          <p:cNvSpPr txBox="1"/>
          <p:nvPr/>
        </p:nvSpPr>
        <p:spPr>
          <a:xfrm>
            <a:off x="2963731" y="2824605"/>
            <a:ext cx="258274" cy="119608"/>
          </a:xfrm>
          <a:prstGeom prst="rect">
            <a:avLst/>
          </a:prstGeom>
          <a:noFill/>
        </p:spPr>
        <p:txBody>
          <a:bodyPr wrap="square" lIns="0" tIns="0" rIns="0" rtlCol="0" anchor="ctr" anchorCtr="0">
            <a:no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srgbClr val="4472C4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SRAM</a:t>
            </a:r>
            <a:endParaRPr lang="ko-KR" altLang="en-US" sz="873" b="1" kern="1200" dirty="0">
              <a:solidFill>
                <a:srgbClr val="4472C4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455" name="직선 화살표 연결선 454">
            <a:extLst>
              <a:ext uri="{FF2B5EF4-FFF2-40B4-BE49-F238E27FC236}">
                <a16:creationId xmlns:a16="http://schemas.microsoft.com/office/drawing/2014/main" id="{27AFC0BA-E85A-942E-C3F8-A96FB3DB8A99}"/>
              </a:ext>
            </a:extLst>
          </p:cNvPr>
          <p:cNvCxnSpPr>
            <a:cxnSpLocks/>
            <a:stCxn id="454" idx="1"/>
          </p:cNvCxnSpPr>
          <p:nvPr/>
        </p:nvCxnSpPr>
        <p:spPr>
          <a:xfrm flipH="1">
            <a:off x="2867778" y="2884407"/>
            <a:ext cx="95951" cy="0"/>
          </a:xfrm>
          <a:prstGeom prst="straightConnector1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56" name="TextBox 455">
            <a:extLst>
              <a:ext uri="{FF2B5EF4-FFF2-40B4-BE49-F238E27FC236}">
                <a16:creationId xmlns:a16="http://schemas.microsoft.com/office/drawing/2014/main" id="{F4552B1B-4056-AFBA-2847-9A60B30CA2DA}"/>
              </a:ext>
            </a:extLst>
          </p:cNvPr>
          <p:cNvSpPr txBox="1"/>
          <p:nvPr/>
        </p:nvSpPr>
        <p:spPr>
          <a:xfrm>
            <a:off x="1706372" y="1989036"/>
            <a:ext cx="685337" cy="38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939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❶</a:t>
            </a:r>
            <a:r>
              <a:rPr lang="ko-KR" altLang="en-US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 </a:t>
            </a: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Fused</a:t>
            </a:r>
          </a:p>
          <a:p>
            <a:pPr algn="ctr" defTabSz="457200">
              <a:buClrTx/>
              <a:buFontTx/>
              <a:buNone/>
            </a:pP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</a:t>
            </a:r>
            <a:endParaRPr lang="ko-KR" altLang="en-US" sz="939" b="1" kern="1200" dirty="0">
              <a:solidFill>
                <a:srgbClr val="4472C4">
                  <a:lumMod val="75000"/>
                </a:srgbClr>
              </a:solidFill>
              <a:latin typeface="Lato" panose="020F0502020204030203" pitchFamily="34" charset="0"/>
              <a:ea typeface="맑은 고딕" panose="020B0503020000020004" pitchFamily="34" charset="-127"/>
              <a:cs typeface="Lato" panose="020F0502020204030203" pitchFamily="34" charset="0"/>
            </a:endParaRP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56F7CCE4-6B69-9193-F5ED-04E5637E69FB}"/>
              </a:ext>
            </a:extLst>
          </p:cNvPr>
          <p:cNvSpPr txBox="1"/>
          <p:nvPr/>
        </p:nvSpPr>
        <p:spPr>
          <a:xfrm>
            <a:off x="3170932" y="1988614"/>
            <a:ext cx="1044881" cy="38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939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❷</a:t>
            </a:r>
            <a:r>
              <a:rPr lang="ko-KR" altLang="en-US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 </a:t>
            </a: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Max</a:t>
            </a:r>
          </a:p>
          <a:p>
            <a:pPr algn="ctr" defTabSz="457200">
              <a:buClrTx/>
              <a:buFontTx/>
              <a:buNone/>
            </a:pP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Reduction</a:t>
            </a:r>
            <a:endParaRPr lang="ko-KR" altLang="en-US" sz="939" b="1" kern="1200" dirty="0">
              <a:solidFill>
                <a:srgbClr val="4472C4">
                  <a:lumMod val="75000"/>
                </a:srgbClr>
              </a:solidFill>
              <a:latin typeface="Lato" panose="020F0502020204030203" pitchFamily="34" charset="0"/>
              <a:ea typeface="맑은 고딕" panose="020B0503020000020004" pitchFamily="34" charset="-127"/>
              <a:cs typeface="Lato" panose="020F0502020204030203" pitchFamily="34" charset="0"/>
            </a:endParaRP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3B34BB18-0B8D-100F-E6AA-CAB45D6BCB87}"/>
              </a:ext>
            </a:extLst>
          </p:cNvPr>
          <p:cNvSpPr txBox="1"/>
          <p:nvPr/>
        </p:nvSpPr>
        <p:spPr>
          <a:xfrm>
            <a:off x="6507473" y="1991199"/>
            <a:ext cx="1130331" cy="38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939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❸</a:t>
            </a:r>
            <a:r>
              <a:rPr lang="ko-KR" altLang="en-US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 </a:t>
            </a:r>
            <a:r>
              <a:rPr lang="en-US" altLang="ko-KR" sz="939" b="1" kern="1200" dirty="0">
                <a:solidFill>
                  <a:srgbClr val="4472C4">
                    <a:lumMod val="75000"/>
                  </a:srgbClr>
                </a:solidFill>
                <a:latin typeface="Lato" panose="020F0502020204030203" pitchFamily="34" charset="0"/>
                <a:ea typeface="맑은 고딕" panose="020B0503020000020004" pitchFamily="34" charset="-127"/>
                <a:cs typeface="Lato" panose="020F0502020204030203" pitchFamily="34" charset="0"/>
              </a:rPr>
              <a:t>Fused Scatter &amp; Sum Reduction</a:t>
            </a:r>
            <a:endParaRPr lang="ko-KR" altLang="en-US" sz="939" b="1" kern="1200" dirty="0">
              <a:solidFill>
                <a:srgbClr val="4472C4">
                  <a:lumMod val="75000"/>
                </a:srgbClr>
              </a:solidFill>
              <a:latin typeface="Lato" panose="020F0502020204030203" pitchFamily="34" charset="0"/>
              <a:ea typeface="맑은 고딕" panose="020B0503020000020004" pitchFamily="34" charset="-127"/>
              <a:cs typeface="Lato" panose="020F0502020204030203" pitchFamily="34" charset="0"/>
            </a:endParaRPr>
          </a:p>
        </p:txBody>
      </p:sp>
      <p:cxnSp>
        <p:nvCxnSpPr>
          <p:cNvPr id="459" name="직선 화살표 연결선 458">
            <a:extLst>
              <a:ext uri="{FF2B5EF4-FFF2-40B4-BE49-F238E27FC236}">
                <a16:creationId xmlns:a16="http://schemas.microsoft.com/office/drawing/2014/main" id="{EE12B18D-A27B-0C12-A94F-8D5DF8341937}"/>
              </a:ext>
            </a:extLst>
          </p:cNvPr>
          <p:cNvCxnSpPr>
            <a:cxnSpLocks/>
          </p:cNvCxnSpPr>
          <p:nvPr/>
        </p:nvCxnSpPr>
        <p:spPr>
          <a:xfrm>
            <a:off x="6459398" y="2497696"/>
            <a:ext cx="1291307" cy="1425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460" name="직선 화살표 연결선 459">
            <a:extLst>
              <a:ext uri="{FF2B5EF4-FFF2-40B4-BE49-F238E27FC236}">
                <a16:creationId xmlns:a16="http://schemas.microsoft.com/office/drawing/2014/main" id="{53F04FDC-E0E3-501C-C693-A300B3BF24BD}"/>
              </a:ext>
            </a:extLst>
          </p:cNvPr>
          <p:cNvCxnSpPr>
            <a:cxnSpLocks/>
          </p:cNvCxnSpPr>
          <p:nvPr/>
        </p:nvCxnSpPr>
        <p:spPr>
          <a:xfrm>
            <a:off x="6459399" y="2497695"/>
            <a:ext cx="1190676" cy="647059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461" name="직선 화살표 연결선 460">
            <a:extLst>
              <a:ext uri="{FF2B5EF4-FFF2-40B4-BE49-F238E27FC236}">
                <a16:creationId xmlns:a16="http://schemas.microsoft.com/office/drawing/2014/main" id="{DAA1FACC-667A-3273-28AC-D0F4517D1EF4}"/>
              </a:ext>
            </a:extLst>
          </p:cNvPr>
          <p:cNvCxnSpPr>
            <a:cxnSpLocks/>
          </p:cNvCxnSpPr>
          <p:nvPr/>
        </p:nvCxnSpPr>
        <p:spPr>
          <a:xfrm>
            <a:off x="6459398" y="2497696"/>
            <a:ext cx="1579678" cy="66251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462" name="직선 화살표 연결선 461">
            <a:extLst>
              <a:ext uri="{FF2B5EF4-FFF2-40B4-BE49-F238E27FC236}">
                <a16:creationId xmlns:a16="http://schemas.microsoft.com/office/drawing/2014/main" id="{2C3F2611-5B19-2615-2E1C-5B4E6CD48357}"/>
              </a:ext>
            </a:extLst>
          </p:cNvPr>
          <p:cNvCxnSpPr>
            <a:cxnSpLocks/>
          </p:cNvCxnSpPr>
          <p:nvPr/>
        </p:nvCxnSpPr>
        <p:spPr>
          <a:xfrm>
            <a:off x="6459398" y="2497695"/>
            <a:ext cx="1482632" cy="13855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463" name="직선 화살표 연결선 462">
            <a:extLst>
              <a:ext uri="{FF2B5EF4-FFF2-40B4-BE49-F238E27FC236}">
                <a16:creationId xmlns:a16="http://schemas.microsoft.com/office/drawing/2014/main" id="{BBA72F81-E219-A320-FF40-87842D1BBAD3}"/>
              </a:ext>
            </a:extLst>
          </p:cNvPr>
          <p:cNvCxnSpPr>
            <a:cxnSpLocks/>
          </p:cNvCxnSpPr>
          <p:nvPr/>
        </p:nvCxnSpPr>
        <p:spPr>
          <a:xfrm>
            <a:off x="7498335" y="2595273"/>
            <a:ext cx="355789" cy="7834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 w="med" len="sm"/>
          </a:ln>
          <a:effectLst/>
        </p:spPr>
      </p:cxnSp>
      <p:sp>
        <p:nvSpPr>
          <p:cNvPr id="464" name="TextBox 463">
            <a:extLst>
              <a:ext uri="{FF2B5EF4-FFF2-40B4-BE49-F238E27FC236}">
                <a16:creationId xmlns:a16="http://schemas.microsoft.com/office/drawing/2014/main" id="{1EC37555-3417-E403-F912-3F0EDA9EB006}"/>
              </a:ext>
            </a:extLst>
          </p:cNvPr>
          <p:cNvSpPr txBox="1"/>
          <p:nvPr/>
        </p:nvSpPr>
        <p:spPr>
          <a:xfrm>
            <a:off x="3886246" y="3070473"/>
            <a:ext cx="1206728" cy="226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873" b="1" kern="1200" dirty="0">
                <a:solidFill>
                  <a:prstClr val="black"/>
                </a:solidFill>
                <a:latin typeface="Consolas" panose="020B0609020204030204" pitchFamily="49" charset="0"/>
                <a:ea typeface="맑은 고딕" panose="020B0503020000020004" pitchFamily="34" charset="-127"/>
                <a:cs typeface="+mn-cs"/>
              </a:rPr>
              <a:t>Source Idx Table</a:t>
            </a:r>
            <a:endParaRPr lang="ko-KR" altLang="en-US" sz="873" b="1" kern="1200" dirty="0">
              <a:solidFill>
                <a:prstClr val="black"/>
              </a:solidFill>
              <a:latin typeface="Consolas" panose="020B0609020204030204" pitchFamily="49" charset="0"/>
              <a:ea typeface="맑은 고딕" panose="020B0503020000020004" pitchFamily="34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5" name="모서리가 둥근 직사각형 464">
                <a:extLst>
                  <a:ext uri="{FF2B5EF4-FFF2-40B4-BE49-F238E27FC236}">
                    <a16:creationId xmlns:a16="http://schemas.microsoft.com/office/drawing/2014/main" id="{30579C5B-FC88-A650-8F77-1359C204DE43}"/>
                  </a:ext>
                </a:extLst>
              </p:cNvPr>
              <p:cNvSpPr/>
              <p:nvPr/>
            </p:nvSpPr>
            <p:spPr>
              <a:xfrm>
                <a:off x="620386" y="4250774"/>
                <a:ext cx="7903225" cy="5384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108000" bIns="125999" rtlCol="0" anchor="ctr"/>
              <a:lstStyle/>
              <a:p>
                <a:pPr>
                  <a:lnSpc>
                    <a:spcPct val="120000"/>
                  </a:lnSpc>
                </a:pPr>
                <a:r>
                  <a:rPr kumimoji="1" lang="en-US" altLang="en-US" sz="1600" b="1" dirty="0">
                    <a:solidFill>
                      <a:srgbClr val="385296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[Forward]  </a:t>
                </a:r>
                <a:r>
                  <a:rPr kumimoji="1" lang="en-US" altLang="en-US" sz="1600" dirty="0">
                    <a:solidFill>
                      <a:srgbClr val="595959"/>
                    </a:solidFill>
                    <a:latin typeface="Lato" panose="020F0502020204030203" pitchFamily="34" charset="0"/>
                    <a:cs typeface="Lato" panose="020F0502020204030203" pitchFamily="34" charset="0"/>
                    <a:sym typeface="Wingdings" pitchFamily="2" charset="2"/>
                  </a:rPr>
                  <a:t>Memory access reduced from </a:t>
                </a:r>
                <a:r>
                  <a:rPr kumimoji="1" lang="en-US" altLang="en-US" sz="1600" b="1" dirty="0">
                    <a:solidFill>
                      <a:srgbClr val="595959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en-US" altLang="ko-KR" b="1" i="0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ko-KR" b="1" i="1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sSup>
                      <m:sSupPr>
                        <m:ctrlPr>
                          <a:rPr lang="en-US" altLang="ko-KR" b="1" i="1" kern="1200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kern="1200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altLang="ko-KR" b="1" i="1" kern="1200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b="1" i="1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𝒏𝒆𝒊𝒈𝒉</m:t>
                        </m:r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  <m:r>
                      <a:rPr lang="en-US" altLang="ko-KR" b="1" i="1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b="1" i="1" kern="120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sSup>
                      <m:sSupPr>
                        <m:ctrlP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en-US" sz="1600" b="1" dirty="0">
                    <a:solidFill>
                      <a:srgbClr val="595959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”</a:t>
                </a:r>
                <a:r>
                  <a:rPr kumimoji="1" lang="en-US" altLang="en-US" sz="1600" b="1" dirty="0">
                    <a:solidFill>
                      <a:srgbClr val="595959"/>
                    </a:solidFill>
                    <a:latin typeface="Lato" panose="020F0502020204030203" pitchFamily="34" charset="0"/>
                    <a:cs typeface="Lato" panose="020F0502020204030203" pitchFamily="34" charset="0"/>
                    <a:sym typeface="Wingdings" pitchFamily="2" charset="2"/>
                  </a:rPr>
                  <a:t> </a:t>
                </a:r>
                <a:r>
                  <a:rPr kumimoji="1" lang="en-US" altLang="en-US" sz="1600" dirty="0">
                    <a:solidFill>
                      <a:srgbClr val="595959"/>
                    </a:solidFill>
                    <a:latin typeface="Lato" panose="020F0502020204030203" pitchFamily="34" charset="0"/>
                    <a:cs typeface="Lato" panose="020F0502020204030203" pitchFamily="34" charset="0"/>
                    <a:sym typeface="Wingdings" pitchFamily="2" charset="2"/>
                  </a:rPr>
                  <a:t>to</a:t>
                </a:r>
                <a:r>
                  <a:rPr kumimoji="1" lang="en-US" altLang="en-US" sz="1600" b="1" dirty="0">
                    <a:solidFill>
                      <a:srgbClr val="385296"/>
                    </a:solidFill>
                    <a:latin typeface="Lato" panose="020F0502020204030203" pitchFamily="34" charset="0"/>
                    <a:cs typeface="Lato" panose="020F0502020204030203" pitchFamily="34" charset="0"/>
                    <a:sym typeface="Wingdings" pitchFamily="2" charset="2"/>
                  </a:rPr>
                  <a:t> </a:t>
                </a:r>
                <a:r>
                  <a:rPr kumimoji="1" lang="en-US" altLang="en-US" sz="1600" b="1" dirty="0">
                    <a:solidFill>
                      <a:srgbClr val="595959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en-US" altLang="ko-KR" b="1" i="1" kern="120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sSup>
                      <m:sSupPr>
                        <m:ctrlP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b="1" i="1" kern="120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𝒏𝒆𝒊𝒈𝒉</m:t>
                        </m:r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  <m:r>
                      <a:rPr lang="en-US" altLang="ko-KR" b="1" i="1" kern="120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b="1" i="1" kern="120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ko-KR" b="1" i="1" kern="120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sSup>
                      <m:sSupPr>
                        <m:ctrlP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en-US" sz="1600" b="1" dirty="0">
                    <a:solidFill>
                      <a:srgbClr val="595959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” </a:t>
                </a:r>
                <a:endParaRPr kumimoji="1" lang="en-US" altLang="en-US" sz="1600" dirty="0">
                  <a:solidFill>
                    <a:srgbClr val="595959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kumimoji="1" lang="en-US" altLang="en-US" sz="1600" b="1" dirty="0">
                    <a:solidFill>
                      <a:srgbClr val="385296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[Backward]  </a:t>
                </a:r>
                <a:r>
                  <a:rPr kumimoji="1" lang="en-US" altLang="en-US" sz="1600" dirty="0">
                    <a:solidFill>
                      <a:srgbClr val="595959"/>
                    </a:solidFill>
                    <a:latin typeface="Lato" panose="020F0502020204030203" pitchFamily="34" charset="0"/>
                    <a:cs typeface="Lato" panose="020F0502020204030203" pitchFamily="34" charset="0"/>
                    <a:sym typeface="Wingdings" pitchFamily="2" charset="2"/>
                  </a:rPr>
                  <a:t>Memory access reduced from </a:t>
                </a:r>
                <a:r>
                  <a:rPr kumimoji="1" lang="en-US" altLang="en-US" sz="1600" b="1" dirty="0">
                    <a:solidFill>
                      <a:srgbClr val="595959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en-US" altLang="ko-KR" b="1" i="1" kern="120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ko-KR" b="1" i="1" kern="120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sSup>
                      <m:sSupPr>
                        <m:ctrlP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b="1" i="1" kern="120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𝒏𝒆𝒊𝒈𝒉</m:t>
                        </m:r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  <m:r>
                      <a:rPr lang="en-US" altLang="ko-KR" b="1" i="1" kern="120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b="1" i="1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ko-KR" b="1" i="1" kern="120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sSup>
                      <m:sSupPr>
                        <m:ctrlP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en-US" sz="1600" b="1" dirty="0">
                    <a:solidFill>
                      <a:srgbClr val="595959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”</a:t>
                </a:r>
                <a:r>
                  <a:rPr kumimoji="1" lang="en-US" altLang="en-US" sz="1600" b="1" dirty="0">
                    <a:solidFill>
                      <a:srgbClr val="595959"/>
                    </a:solidFill>
                    <a:latin typeface="Lato" panose="020F0502020204030203" pitchFamily="34" charset="0"/>
                    <a:cs typeface="Lato" panose="020F0502020204030203" pitchFamily="34" charset="0"/>
                    <a:sym typeface="Wingdings" pitchFamily="2" charset="2"/>
                  </a:rPr>
                  <a:t> </a:t>
                </a:r>
                <a:r>
                  <a:rPr kumimoji="1" lang="en-US" altLang="en-US" sz="1600" dirty="0">
                    <a:solidFill>
                      <a:srgbClr val="595959"/>
                    </a:solidFill>
                    <a:latin typeface="Lato" panose="020F0502020204030203" pitchFamily="34" charset="0"/>
                    <a:cs typeface="Lato" panose="020F0502020204030203" pitchFamily="34" charset="0"/>
                    <a:sym typeface="Wingdings" pitchFamily="2" charset="2"/>
                  </a:rPr>
                  <a:t>to</a:t>
                </a:r>
                <a:r>
                  <a:rPr kumimoji="1" lang="en-US" altLang="en-US" sz="1600" dirty="0">
                    <a:solidFill>
                      <a:srgbClr val="385296"/>
                    </a:solidFill>
                    <a:latin typeface="Lato" panose="020F0502020204030203" pitchFamily="34" charset="0"/>
                    <a:cs typeface="Lato" panose="020F0502020204030203" pitchFamily="34" charset="0"/>
                    <a:sym typeface="Wingdings" pitchFamily="2" charset="2"/>
                  </a:rPr>
                  <a:t> </a:t>
                </a:r>
                <a:r>
                  <a:rPr kumimoji="1" lang="en-US" altLang="en-US" sz="1600" b="1" dirty="0">
                    <a:solidFill>
                      <a:srgbClr val="595959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en-US" altLang="ko-KR" b="1" i="0" kern="120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ko-KR" b="1" i="1" kern="120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sSup>
                      <m:sSupPr>
                        <m:ctrlP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altLang="ko-KR" b="1" i="1" kern="12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en-US" sz="1600" b="1" dirty="0">
                    <a:solidFill>
                      <a:srgbClr val="595959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” </a:t>
                </a:r>
                <a:endParaRPr kumimoji="1" lang="en-US" altLang="en-US" sz="1600" b="1" dirty="0">
                  <a:solidFill>
                    <a:srgbClr val="595959"/>
                  </a:solidFill>
                  <a:latin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465" name="모서리가 둥근 직사각형 464">
                <a:extLst>
                  <a:ext uri="{FF2B5EF4-FFF2-40B4-BE49-F238E27FC236}">
                    <a16:creationId xmlns:a16="http://schemas.microsoft.com/office/drawing/2014/main" id="{30579C5B-FC88-A650-8F77-1359C204DE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86" y="4250774"/>
                <a:ext cx="7903225" cy="538473"/>
              </a:xfrm>
              <a:prstGeom prst="roundRect">
                <a:avLst/>
              </a:prstGeom>
              <a:blipFill>
                <a:blip r:embed="rId16"/>
                <a:stretch>
                  <a:fillRect l="-1122" t="-13636" b="-181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2724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0"/>
      <p:bldP spid="376" grpId="0"/>
      <p:bldP spid="377" grpId="0"/>
      <p:bldP spid="378" grpId="0"/>
      <p:bldP spid="379" grpId="0"/>
      <p:bldP spid="380" grpId="0"/>
      <p:bldP spid="381" grpId="0"/>
      <p:bldP spid="382" grpId="0"/>
      <p:bldP spid="383" grpId="0"/>
      <p:bldP spid="392" grpId="0"/>
      <p:bldP spid="393" grpId="0"/>
      <p:bldP spid="394" grpId="0"/>
      <p:bldP spid="395" grpId="0"/>
      <p:bldP spid="396" grpId="0"/>
      <p:bldP spid="397" grpId="0"/>
      <p:bldP spid="398" grpId="0"/>
      <p:bldP spid="400" grpId="0" animBg="1"/>
      <p:bldP spid="401" grpId="0"/>
      <p:bldP spid="403" grpId="0" animBg="1"/>
      <p:bldP spid="405" grpId="0"/>
      <p:bldP spid="406" grpId="0"/>
      <p:bldP spid="407" grpId="0"/>
      <p:bldP spid="408" grpId="0" animBg="1"/>
      <p:bldP spid="411" grpId="0"/>
      <p:bldP spid="413" grpId="0"/>
      <p:bldP spid="414" grpId="0"/>
      <p:bldP spid="415" grpId="0"/>
      <p:bldP spid="416" grpId="0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36" grpId="0"/>
      <p:bldP spid="437" grpId="0"/>
      <p:bldP spid="438" grpId="0" animBg="1"/>
      <p:bldP spid="439" grpId="0" animBg="1"/>
      <p:bldP spid="440" grpId="0" animBg="1"/>
      <p:bldP spid="441" grpId="0" animBg="1"/>
      <p:bldP spid="442" grpId="0"/>
      <p:bldP spid="444" grpId="0"/>
      <p:bldP spid="446" grpId="0" animBg="1"/>
      <p:bldP spid="447" grpId="0" animBg="1"/>
      <p:bldP spid="448" grpId="0" animBg="1"/>
      <p:bldP spid="453" grpId="0" animBg="1"/>
      <p:bldP spid="454" grpId="0"/>
      <p:bldP spid="456" grpId="0"/>
      <p:bldP spid="457" grpId="0"/>
      <p:bldP spid="458" grpId="0"/>
      <p:bldP spid="464" grpId="0"/>
      <p:bldP spid="465" grpId="0" animBg="1"/>
      <p:bldP spid="46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A02B24-5788-2E4D-AF54-BF0B6C54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ore-KR" dirty="0"/>
              <a:t>Evaluation</a:t>
            </a: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4633A9-94D4-6540-8835-B6C102A8C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 dirty="0"/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BAAD1C1E-147A-2781-72E9-8046646DB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741397"/>
              </p:ext>
            </p:extLst>
          </p:nvPr>
        </p:nvGraphicFramePr>
        <p:xfrm>
          <a:off x="705692" y="1536675"/>
          <a:ext cx="3849287" cy="1888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1060">
                  <a:extLst>
                    <a:ext uri="{9D8B030D-6E8A-4147-A177-3AD203B41FA5}">
                      <a16:colId xmlns:a16="http://schemas.microsoft.com/office/drawing/2014/main" val="1924013176"/>
                    </a:ext>
                  </a:extLst>
                </a:gridCol>
                <a:gridCol w="714961">
                  <a:extLst>
                    <a:ext uri="{9D8B030D-6E8A-4147-A177-3AD203B41FA5}">
                      <a16:colId xmlns:a16="http://schemas.microsoft.com/office/drawing/2014/main" val="2095923152"/>
                    </a:ext>
                  </a:extLst>
                </a:gridCol>
                <a:gridCol w="1118903">
                  <a:extLst>
                    <a:ext uri="{9D8B030D-6E8A-4147-A177-3AD203B41FA5}">
                      <a16:colId xmlns:a16="http://schemas.microsoft.com/office/drawing/2014/main" val="1875712162"/>
                    </a:ext>
                  </a:extLst>
                </a:gridCol>
                <a:gridCol w="1084363">
                  <a:extLst>
                    <a:ext uri="{9D8B030D-6E8A-4147-A177-3AD203B41FA5}">
                      <a16:colId xmlns:a16="http://schemas.microsoft.com/office/drawing/2014/main" val="4088466845"/>
                    </a:ext>
                  </a:extLst>
                </a:gridCol>
              </a:tblGrid>
              <a:tr h="26351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01" marR="87201" marT="43601" marB="43601" anchor="ctr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01" marR="87201" marT="43601" marB="43601" anchor="ctr">
                    <a:lnT w="12700" cmpd="sng">
                      <a:noFill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 (Stdev.)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01" marR="87201" marT="43601" marB="43601" anchor="ctr"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477228"/>
                  </a:ext>
                </a:extLst>
              </a:tr>
              <a:tr h="231194">
                <a:tc vMerge="1">
                  <a:txBody>
                    <a:bodyPr/>
                    <a:lstStyle/>
                    <a:p>
                      <a:pPr latinLnBrk="1"/>
                      <a:endParaRPr lang="ko-KR" altLang="en-US" sz="3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540" marR="35540" marT="17770" marB="1777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L-FPS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540" marR="35540" marT="17770" marB="1777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89626639"/>
                  </a:ext>
                </a:extLst>
              </a:tr>
              <a:tr h="231194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S3DIS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01" marR="87201" marT="43601" marB="43601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PN++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540" marR="35540" marT="17770" marB="1777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63.19 (0.54) </a:t>
                      </a:r>
                    </a:p>
                  </a:txBody>
                  <a:tcPr marL="35540" marR="35540" marT="17770" marB="1777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63.39 (0.34) </a:t>
                      </a:r>
                    </a:p>
                  </a:txBody>
                  <a:tcPr marL="35540" marR="35540" marT="17770" marB="1777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00286367"/>
                  </a:ext>
                </a:extLst>
              </a:tr>
              <a:tr h="231194">
                <a:tc vMerge="1">
                  <a:txBody>
                    <a:bodyPr/>
                    <a:lstStyle/>
                    <a:p>
                      <a:pPr latinLnBrk="1"/>
                      <a:endParaRPr lang="ko-KR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MB-L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540" marR="35540" marT="17770" marB="1777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69.82 (0.40)</a:t>
                      </a:r>
                    </a:p>
                  </a:txBody>
                  <a:tcPr marL="35540" marR="35540" marT="17770" marB="1777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69.76 (0.40)</a:t>
                      </a:r>
                    </a:p>
                  </a:txBody>
                  <a:tcPr marL="35540" marR="35540" marT="17770" marB="1777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69391235"/>
                  </a:ext>
                </a:extLst>
              </a:tr>
              <a:tr h="231194">
                <a:tc vMerge="1">
                  <a:txBody>
                    <a:bodyPr/>
                    <a:lstStyle/>
                    <a:p>
                      <a:pPr latinLnBrk="1"/>
                      <a:endParaRPr lang="ko-KR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MB-XL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540" marR="35540" marT="17770" marB="1777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70.67 (0.37)</a:t>
                      </a:r>
                    </a:p>
                  </a:txBody>
                  <a:tcPr marL="35540" marR="35540" marT="17770" marB="1777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70.74 (0.43)</a:t>
                      </a:r>
                    </a:p>
                  </a:txBody>
                  <a:tcPr marL="35540" marR="35540" marT="17770" marB="1777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95625956"/>
                  </a:ext>
                </a:extLst>
              </a:tr>
              <a:tr h="231194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ScanNet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01" marR="87201" marT="43601" marB="43601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PN++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540" marR="35540" marT="17770" marB="1777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59.42 (0.26)</a:t>
                      </a:r>
                    </a:p>
                  </a:txBody>
                  <a:tcPr marL="35540" marR="35540" marT="17770" marB="1777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59.54 (0.57)</a:t>
                      </a:r>
                    </a:p>
                  </a:txBody>
                  <a:tcPr marL="35540" marR="35540" marT="17770" marB="1777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00947015"/>
                  </a:ext>
                </a:extLst>
              </a:tr>
              <a:tr h="231194">
                <a:tc vMerge="1">
                  <a:txBody>
                    <a:bodyPr/>
                    <a:lstStyle/>
                    <a:p>
                      <a:pPr latinLnBrk="1"/>
                      <a:endParaRPr lang="ko-KR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MB-L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540" marR="35540" marT="17770" marB="1777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70.52 (0.27)</a:t>
                      </a:r>
                    </a:p>
                  </a:txBody>
                  <a:tcPr marL="35540" marR="35540" marT="17770" marB="1777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70.54 (0.31)</a:t>
                      </a:r>
                    </a:p>
                  </a:txBody>
                  <a:tcPr marL="35540" marR="35540" marT="17770" marB="1777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46600392"/>
                  </a:ext>
                </a:extLst>
              </a:tr>
              <a:tr h="231194">
                <a:tc vMerge="1">
                  <a:txBody>
                    <a:bodyPr/>
                    <a:lstStyle/>
                    <a:p>
                      <a:pPr latinLnBrk="1"/>
                      <a:endParaRPr lang="ko-KR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MB-XL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540" marR="35540" marT="17770" marB="1777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71.78 (0.28)</a:t>
                      </a:r>
                    </a:p>
                  </a:txBody>
                  <a:tcPr marL="35540" marR="35540" marT="17770" marB="1777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71.74 (0.44)</a:t>
                      </a:r>
                    </a:p>
                  </a:txBody>
                  <a:tcPr marL="35540" marR="35540" marT="17770" marB="1777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35765736"/>
                  </a:ext>
                </a:extLst>
              </a:tr>
            </a:tbl>
          </a:graphicData>
        </a:graphic>
      </p:graphicFrame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91FBA1C7-B45A-22DD-0694-28E7B374369E}"/>
              </a:ext>
            </a:extLst>
          </p:cNvPr>
          <p:cNvSpPr/>
          <p:nvPr/>
        </p:nvSpPr>
        <p:spPr>
          <a:xfrm>
            <a:off x="620386" y="3901893"/>
            <a:ext cx="7903225" cy="799238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125999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en-US" sz="1600" b="1" dirty="0">
                <a:solidFill>
                  <a:srgbClr val="385296"/>
                </a:solidFill>
                <a:latin typeface="Lato" panose="020F0502020204030203" pitchFamily="34" charset="0"/>
                <a:cs typeface="Lato" panose="020F0502020204030203" pitchFamily="34" charset="0"/>
              </a:rPr>
              <a:t>Accuracy</a:t>
            </a:r>
            <a:r>
              <a:rPr kumimoji="1" lang="en-US" altLang="en-US" sz="1600" b="1" dirty="0">
                <a:solidFill>
                  <a:srgbClr val="59595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1" lang="en-US" altLang="en-US" sz="1600" dirty="0">
                <a:solidFill>
                  <a:srgbClr val="595959"/>
                </a:solidFill>
                <a:latin typeface="Lato" panose="020F0502020204030203" pitchFamily="34" charset="0"/>
                <a:cs typeface="Lato" panose="020F0502020204030203" pitchFamily="34" charset="0"/>
              </a:rPr>
              <a:t>Max </a:t>
            </a:r>
            <a:r>
              <a:rPr kumimoji="1" lang="en-US" altLang="en-US" sz="1600" b="1" dirty="0">
                <a:solidFill>
                  <a:srgbClr val="595959"/>
                </a:solidFill>
                <a:latin typeface="Lato" panose="020F0502020204030203" pitchFamily="34" charset="0"/>
                <a:cs typeface="Lato" panose="020F0502020204030203" pitchFamily="34" charset="0"/>
              </a:rPr>
              <a:t>0.06</a:t>
            </a:r>
            <a:r>
              <a:rPr kumimoji="1" lang="en-US" altLang="en-US" sz="1600" dirty="0">
                <a:solidFill>
                  <a:srgbClr val="59595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mIoU loss, potential mIoU gain of </a:t>
            </a:r>
            <a:r>
              <a:rPr kumimoji="1" lang="en-US" altLang="en-US" sz="1600" b="1" dirty="0">
                <a:solidFill>
                  <a:srgbClr val="595959"/>
                </a:solidFill>
                <a:latin typeface="Lato" panose="020F0502020204030203" pitchFamily="34" charset="0"/>
                <a:cs typeface="Lato" panose="020F0502020204030203" pitchFamily="34" charset="0"/>
              </a:rPr>
              <a:t>0.2</a:t>
            </a:r>
            <a:endParaRPr kumimoji="1" lang="en-US" altLang="en-US" sz="1600" b="1" dirty="0">
              <a:solidFill>
                <a:srgbClr val="385296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en-US" sz="1600" b="1" dirty="0">
                <a:solidFill>
                  <a:srgbClr val="385296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Throughput</a:t>
            </a:r>
            <a:r>
              <a:rPr kumimoji="1" lang="en-US" altLang="en-US" sz="1600" dirty="0">
                <a:solidFill>
                  <a:srgbClr val="59595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1" lang="en-US" altLang="en-US" sz="1600" b="1" dirty="0">
                <a:solidFill>
                  <a:srgbClr val="595959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2.25x</a:t>
            </a:r>
            <a:r>
              <a:rPr kumimoji="1" lang="en-US" altLang="en-US" sz="1600" dirty="0">
                <a:solidFill>
                  <a:srgbClr val="59595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end-to-end speedup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86C89-311A-762D-34B2-F788E70CDFFF}"/>
              </a:ext>
            </a:extLst>
          </p:cNvPr>
          <p:cNvSpPr txBox="1"/>
          <p:nvPr/>
        </p:nvSpPr>
        <p:spPr>
          <a:xfrm>
            <a:off x="819365" y="3794309"/>
            <a:ext cx="148680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ko-KR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NVIDIA RTX 3090</a:t>
            </a:r>
            <a:endParaRPr kumimoji="1" lang="ko-KR" altLang="en-US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4D1A792-083E-BD5F-BA14-E0C196EEB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772" y="1357844"/>
            <a:ext cx="3433536" cy="220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66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NU.ARC-simple (2021.11)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NU.ARC-simple (2021.11)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10159</TotalTime>
  <Words>1223</Words>
  <Application>Microsoft Macintosh PowerPoint</Application>
  <PresentationFormat>화면 슬라이드 쇼(16:9)</PresentationFormat>
  <Paragraphs>387</Paragraphs>
  <Slides>10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Consolas</vt:lpstr>
      <vt:lpstr>Arial</vt:lpstr>
      <vt:lpstr>Century Gothic</vt:lpstr>
      <vt:lpstr>Calibri</vt:lpstr>
      <vt:lpstr>Cambria Math</vt:lpstr>
      <vt:lpstr>Lato</vt:lpstr>
      <vt:lpstr>맑은 고딕</vt:lpstr>
      <vt:lpstr>SNU.ARC-simple (2021.11)</vt:lpstr>
      <vt:lpstr>1_SNU.ARC-simple (2021.11)</vt:lpstr>
      <vt:lpstr>Frugal 3D Point Cloud Model Training via  Progressive Near Point Filtering and Fused Aggregation</vt:lpstr>
      <vt:lpstr>Deep Neural Networks for 3D Point Cloud</vt:lpstr>
      <vt:lpstr>Challenges in 3D Point Cloud Model Training</vt:lpstr>
      <vt:lpstr>Farthest Point Sampling - Observations</vt:lpstr>
      <vt:lpstr>Technique #1. Lightweight FPS (L-FPS)</vt:lpstr>
      <vt:lpstr>Aggregation - Observations</vt:lpstr>
      <vt:lpstr>Aggregation - Observations</vt:lpstr>
      <vt:lpstr>Technique #2. Fused Aggregation</vt:lpstr>
      <vt:lpstr>Evaluation</vt:lpstr>
      <vt:lpstr>Frugal 3D Point Cloud Model Training via  Progressive Near Point Filtering and Fused Aggregation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ANNA: Specialized Architecture for Approximate Nearest Neighbor Search</dc:title>
  <cp:lastModifiedBy>이동현</cp:lastModifiedBy>
  <cp:revision>857</cp:revision>
  <dcterms:modified xsi:type="dcterms:W3CDTF">2024-09-18T08:22:05Z</dcterms:modified>
</cp:coreProperties>
</file>